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7" r:id="rId2"/>
    <p:sldId id="263" r:id="rId3"/>
    <p:sldId id="258" r:id="rId4"/>
    <p:sldId id="265" r:id="rId5"/>
    <p:sldId id="266" r:id="rId6"/>
    <p:sldId id="281" r:id="rId7"/>
    <p:sldId id="267" r:id="rId8"/>
    <p:sldId id="268" r:id="rId9"/>
    <p:sldId id="269" r:id="rId10"/>
    <p:sldId id="271" r:id="rId11"/>
    <p:sldId id="270" r:id="rId12"/>
    <p:sldId id="272" r:id="rId13"/>
    <p:sldId id="273" r:id="rId14"/>
    <p:sldId id="274" r:id="rId15"/>
    <p:sldId id="276" r:id="rId16"/>
    <p:sldId id="275" r:id="rId17"/>
    <p:sldId id="277" r:id="rId18"/>
    <p:sldId id="278" r:id="rId19"/>
    <p:sldId id="279" r:id="rId20"/>
    <p:sldId id="280" r:id="rId21"/>
    <p:sldId id="282" r:id="rId22"/>
    <p:sldId id="283" r:id="rId23"/>
    <p:sldId id="259" r:id="rId24"/>
    <p:sldId id="260" r:id="rId25"/>
    <p:sldId id="262" r:id="rId26"/>
    <p:sldId id="284" r:id="rId27"/>
    <p:sldId id="286" r:id="rId28"/>
    <p:sldId id="317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02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36445-2822-4E27-85BF-27991C5A2D7E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E8F6F-34A3-4699-8209-FAAC745BF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904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Применение тиристоров в таких устройствах, как регуляторы мощности и управляемые выпрямители, позволяет получать большие токи в нагрузке при незначительной мощности, затрачиваемой в цепи управления тиристора. А также делают эти устройства более надежными, компактными и экономичными в использовании. Снижается и себестоимость регулятора мощности, в результате отсутствия трансформатора с медной обмоткой.</a:t>
            </a:r>
          </a:p>
          <a:p>
            <a:endParaRPr lang="en-US" altLang="ru-RU" smtClean="0"/>
          </a:p>
          <a:p>
            <a:r>
              <a:rPr lang="ru-RU" altLang="ru-RU" smtClean="0"/>
              <a:t>С помощью тринисторов и динисторов можно создавать коммутационные устройства с устанавливаемой выдержкой времени (бесконтактные реле времени). </a:t>
            </a:r>
            <a:endParaRPr lang="en-US" altLang="ru-RU" smtClean="0"/>
          </a:p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F5343D-6C55-4293-AE86-82FC47905931}" type="slidenum">
              <a:rPr lang="ru-RU" altLang="ru-RU"/>
              <a:pPr eaLnBrk="1" hangingPunct="1"/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106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292494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ТИРИСТОРЫ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 </a:t>
            </a:r>
            <a:r>
              <a:rPr lang="ru-RU" sz="3200" b="1" dirty="0"/>
              <a:t>схемах постоянного тока есть два варианта использования тиристора — с удержанием открытого состояния и без.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8964488" cy="550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8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0609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Работа </a:t>
            </a:r>
            <a:r>
              <a:rPr lang="ru-RU" sz="2800" b="1" dirty="0" smtClean="0">
                <a:solidFill>
                  <a:srgbClr val="FF0000"/>
                </a:solidFill>
              </a:rPr>
              <a:t>тиристора </a:t>
            </a:r>
            <a:r>
              <a:rPr lang="ru-RU" sz="2800" b="1" dirty="0">
                <a:solidFill>
                  <a:srgbClr val="FF0000"/>
                </a:solidFill>
              </a:rPr>
              <a:t>в схемах с </a:t>
            </a:r>
            <a:r>
              <a:rPr lang="ru-RU" sz="2800" b="1" dirty="0" smtClean="0">
                <a:solidFill>
                  <a:srgbClr val="FF0000"/>
                </a:solidFill>
              </a:rPr>
              <a:t>переменным напряжением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Принцип работы </a:t>
            </a:r>
            <a:r>
              <a:rPr lang="ru-RU" dirty="0" smtClean="0"/>
              <a:t>в </a:t>
            </a:r>
            <a:r>
              <a:rPr lang="ru-RU" dirty="0"/>
              <a:t>схемах переменного напряжения </a:t>
            </a:r>
            <a:r>
              <a:rPr lang="ru-RU" dirty="0" smtClean="0"/>
              <a:t>существенно отличается</a:t>
            </a:r>
            <a:r>
              <a:rPr lang="ru-RU" dirty="0"/>
              <a:t>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Возвращение </a:t>
            </a:r>
            <a:r>
              <a:rPr lang="ru-RU" dirty="0"/>
              <a:t>в запертое состояние происходит «автоматически» — при падении силы тока ниже порога удержания.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Если </a:t>
            </a:r>
            <a:r>
              <a:rPr lang="ru-RU" dirty="0"/>
              <a:t>напряжение на анод-катод подавать постоянно, на выходе тиристора получаем импульсы тока, которые идут с определенной частотой. Именно так построены импульсные блоки питания. При помощи тиристора они преобразуют синусоиду в импульсы.</a:t>
            </a:r>
          </a:p>
        </p:txBody>
      </p:sp>
    </p:spTree>
    <p:extLst>
      <p:ext uri="{BB962C8B-B14F-4D97-AF65-F5344CB8AC3E}">
        <p14:creationId xmlns:p14="http://schemas.microsoft.com/office/powerpoint/2010/main" val="12904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Проверка работоспособности тиристора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Проверить тиристор можно либо при помощи </a:t>
            </a:r>
            <a:r>
              <a:rPr lang="ru-RU" sz="3200" dirty="0" err="1" smtClean="0"/>
              <a:t>мультиметра</a:t>
            </a:r>
            <a:r>
              <a:rPr lang="ru-RU" sz="3200" dirty="0" smtClean="0"/>
              <a:t>, либо создав простенькую проверочную схему. Если при </a:t>
            </a:r>
            <a:r>
              <a:rPr lang="ru-RU" sz="3200" dirty="0" err="1" smtClean="0"/>
              <a:t>прозвонке</a:t>
            </a:r>
            <a:r>
              <a:rPr lang="ru-RU" sz="3200" dirty="0" smtClean="0"/>
              <a:t> иметь перед иметь информацию о технических характеристиках, можно проверить сопротивление переходов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16" y="4430787"/>
            <a:ext cx="8972103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9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5917430" cy="1929977"/>
          </a:xfrm>
        </p:spPr>
        <p:txBody>
          <a:bodyPr>
            <a:noAutofit/>
          </a:bodyPr>
          <a:lstStyle/>
          <a:p>
            <a:r>
              <a:rPr lang="ru-RU" sz="3200" b="1" dirty="0" err="1">
                <a:solidFill>
                  <a:srgbClr val="FF0000"/>
                </a:solidFill>
              </a:rPr>
              <a:t>Прозвонка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мультиметром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dirty="0" smtClean="0"/>
              <a:t> </a:t>
            </a:r>
            <a:r>
              <a:rPr lang="ru-RU" sz="3200" dirty="0"/>
              <a:t>Переводим прибор в режим </a:t>
            </a:r>
            <a:r>
              <a:rPr lang="ru-RU" sz="3200" dirty="0" err="1"/>
              <a:t>прозвонки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29977"/>
            <a:ext cx="9144000" cy="492802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Поочередно </a:t>
            </a:r>
            <a:r>
              <a:rPr lang="ru-RU" dirty="0"/>
              <a:t>прикасаемся щупами к парам выводов:</a:t>
            </a:r>
          </a:p>
          <a:p>
            <a:r>
              <a:rPr lang="ru-RU" dirty="0" smtClean="0"/>
              <a:t>При </a:t>
            </a:r>
            <a:r>
              <a:rPr lang="ru-RU" dirty="0"/>
              <a:t>подключении щупов к аноду и катоду, прибор должен показывать </a:t>
            </a:r>
            <a:r>
              <a:rPr lang="ru-RU" dirty="0" smtClean="0"/>
              <a:t>обрыв. Если </a:t>
            </a:r>
            <a:r>
              <a:rPr lang="ru-RU" dirty="0"/>
              <a:t>отображаются иные показатели хоть в одном направлении, тиристор </a:t>
            </a:r>
            <a:r>
              <a:rPr lang="ru-RU" dirty="0" smtClean="0"/>
              <a:t>поврежден.</a:t>
            </a:r>
            <a:endParaRPr lang="ru-RU" dirty="0"/>
          </a:p>
          <a:p>
            <a:r>
              <a:rPr lang="ru-RU" dirty="0"/>
              <a:t>Между анодом и управляющим электродом (выводом) должно быть небольшое сопротивление в одном из направлений. В противоположном — обрыв. Если в обоих направлениях или обрыв, или небольшое сопротивление — элемент поврежден.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86" y="-3026"/>
            <a:ext cx="3214019" cy="1933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04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Виды тиристоров и их особые </a:t>
            </a:r>
            <a:r>
              <a:rPr lang="ru-RU" b="1" dirty="0" smtClean="0">
                <a:solidFill>
                  <a:srgbClr val="FF0000"/>
                </a:solidFill>
              </a:rPr>
              <a:t>свойства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/>
          </a:bodyPr>
          <a:lstStyle/>
          <a:p>
            <a:r>
              <a:rPr lang="ru-RU" b="1" u="sng" dirty="0" err="1" smtClean="0"/>
              <a:t>Динисторы</a:t>
            </a:r>
            <a:r>
              <a:rPr lang="ru-RU" b="1" u="sng" dirty="0" smtClean="0"/>
              <a:t> </a:t>
            </a:r>
            <a:r>
              <a:rPr lang="ru-RU" b="1" u="sng" dirty="0"/>
              <a:t>или диодные тиристоры</a:t>
            </a:r>
            <a:r>
              <a:rPr lang="ru-RU" dirty="0"/>
              <a:t>. Отличаются тем, что имеют только два вывода. Открываются подачей на анод и катод высокого напряжения в виде импульса. Называют еще «неуправляемые тиристоры».</a:t>
            </a:r>
          </a:p>
          <a:p>
            <a:r>
              <a:rPr lang="ru-RU" b="1" u="sng" dirty="0" err="1"/>
              <a:t>Тринисторы</a:t>
            </a:r>
            <a:r>
              <a:rPr lang="ru-RU" b="1" u="sng" dirty="0"/>
              <a:t> или триодные тиристоры</a:t>
            </a:r>
            <a:r>
              <a:rPr lang="ru-RU" dirty="0"/>
              <a:t>. В них есть управляющий электрод, но управляющий импульс может подаваться:</a:t>
            </a:r>
          </a:p>
          <a:p>
            <a:pPr marL="0" indent="0">
              <a:buNone/>
            </a:pPr>
            <a:r>
              <a:rPr lang="ru-RU" sz="2800" b="1" i="1" dirty="0" smtClean="0"/>
              <a:t>- На </a:t>
            </a:r>
            <a:r>
              <a:rPr lang="ru-RU" sz="2800" b="1" i="1" dirty="0"/>
              <a:t>управляющий выход и катод</a:t>
            </a:r>
            <a:r>
              <a:rPr lang="ru-RU" dirty="0"/>
              <a:t>. Название — с управлением катодом.</a:t>
            </a:r>
          </a:p>
          <a:p>
            <a:pPr marL="0" indent="0">
              <a:buNone/>
            </a:pPr>
            <a:r>
              <a:rPr lang="ru-RU" sz="2800" b="1" i="1" dirty="0" smtClean="0"/>
              <a:t>- На </a:t>
            </a:r>
            <a:r>
              <a:rPr lang="ru-RU" sz="2800" b="1" i="1" dirty="0"/>
              <a:t>управляющий электрод и анод</a:t>
            </a:r>
            <a:r>
              <a:rPr lang="ru-RU" dirty="0"/>
              <a:t>. Соответственно — управление анодом.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3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068960"/>
            <a:ext cx="9144000" cy="37890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 способу запирания</a:t>
            </a:r>
          </a:p>
          <a:p>
            <a:pPr marL="0" indent="0" algn="just">
              <a:buNone/>
            </a:pPr>
            <a:r>
              <a:rPr lang="ru-RU" sz="3600" dirty="0" smtClean="0"/>
              <a:t> В одном случае достаточно уменьшения анодного тока ниже уровня тока удержания. В другом случае — подается запирающее напряжение на управляющий электрод.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60648"/>
            <a:ext cx="88924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По </a:t>
            </a:r>
            <a:r>
              <a:rPr lang="ru-RU" sz="3200" b="1" dirty="0" smtClean="0">
                <a:solidFill>
                  <a:srgbClr val="FF0000"/>
                </a:solidFill>
              </a:rPr>
              <a:t>мощности</a:t>
            </a:r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3200" dirty="0" smtClean="0"/>
              <a:t>Тиристоры коммутирующие очень большие токи </a:t>
            </a:r>
            <a:r>
              <a:rPr lang="ru-RU" sz="3200" b="1" dirty="0" smtClean="0"/>
              <a:t>называют силовыми. </a:t>
            </a:r>
          </a:p>
          <a:p>
            <a:r>
              <a:rPr lang="ru-RU" sz="3200" dirty="0" smtClean="0"/>
              <a:t>Небольшие </a:t>
            </a:r>
            <a:r>
              <a:rPr lang="ru-RU" sz="3200" dirty="0"/>
              <a:t>модели </a:t>
            </a:r>
            <a:r>
              <a:rPr lang="ru-RU" sz="3200" dirty="0" err="1"/>
              <a:t>малоточных</a:t>
            </a:r>
            <a:r>
              <a:rPr lang="ru-RU" sz="3200" dirty="0"/>
              <a:t> схем — </a:t>
            </a:r>
            <a:r>
              <a:rPr lang="ru-RU" sz="3200" b="1" dirty="0"/>
              <a:t>называют </a:t>
            </a:r>
            <a:r>
              <a:rPr lang="ru-RU" sz="3200" b="1" dirty="0" smtClean="0"/>
              <a:t>маломощными.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5666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064234" cy="69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25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Классификакция</a:t>
            </a:r>
            <a:r>
              <a:rPr lang="ru-RU" b="1" dirty="0" smtClean="0">
                <a:solidFill>
                  <a:srgbClr val="FF0000"/>
                </a:solidFill>
              </a:rPr>
              <a:t> по проводимости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5949280"/>
          </a:xfrm>
        </p:spPr>
        <p:txBody>
          <a:bodyPr>
            <a:normAutofit/>
          </a:bodyPr>
          <a:lstStyle/>
          <a:p>
            <a:r>
              <a:rPr lang="ru-RU" dirty="0" smtClean="0"/>
              <a:t>Тиристоры проводят ток </a:t>
            </a:r>
            <a:r>
              <a:rPr lang="ru-RU" dirty="0"/>
              <a:t>только в одном направлении. Обратной проводимости нет.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Но </a:t>
            </a:r>
            <a:r>
              <a:rPr lang="ru-RU" dirty="0">
                <a:solidFill>
                  <a:srgbClr val="FF0000"/>
                </a:solidFill>
              </a:rPr>
              <a:t>существуют не только такие</a:t>
            </a:r>
            <a:r>
              <a:rPr lang="ru-RU" dirty="0"/>
              <a:t>. </a:t>
            </a:r>
          </a:p>
          <a:p>
            <a:r>
              <a:rPr lang="ru-RU" dirty="0" smtClean="0"/>
              <a:t>Имеющие </a:t>
            </a:r>
            <a:r>
              <a:rPr lang="ru-RU" dirty="0"/>
              <a:t>невысокое обратное напряжение, называются </a:t>
            </a:r>
            <a:r>
              <a:rPr lang="ru-RU" u="sng" dirty="0"/>
              <a:t>обратно-проводящие</a:t>
            </a:r>
            <a:r>
              <a:rPr lang="ru-RU" dirty="0"/>
              <a:t>.</a:t>
            </a:r>
          </a:p>
          <a:p>
            <a:r>
              <a:rPr lang="ru-RU" dirty="0"/>
              <a:t>С ненормируемой обратной </a:t>
            </a:r>
            <a:r>
              <a:rPr lang="ru-RU" dirty="0" smtClean="0"/>
              <a:t>проводимостью ставят </a:t>
            </a:r>
            <a:r>
              <a:rPr lang="ru-RU" dirty="0"/>
              <a:t>в схемах, где обратное напряжение возникнуть не может.</a:t>
            </a:r>
          </a:p>
          <a:p>
            <a:r>
              <a:rPr lang="ru-RU" dirty="0" err="1" smtClean="0"/>
              <a:t>Симисторы</a:t>
            </a:r>
            <a:r>
              <a:rPr lang="ru-RU" dirty="0" smtClean="0"/>
              <a:t> или </a:t>
            </a:r>
            <a:r>
              <a:rPr lang="ru-RU" dirty="0"/>
              <a:t>Симметричные тиристоры. Проводят ток в обоих направлениях.</a:t>
            </a:r>
          </a:p>
        </p:txBody>
      </p:sp>
    </p:spTree>
    <p:extLst>
      <p:ext uri="{BB962C8B-B14F-4D97-AF65-F5344CB8AC3E}">
        <p14:creationId xmlns:p14="http://schemas.microsoft.com/office/powerpoint/2010/main" val="242883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30138"/>
            <a:ext cx="9073009" cy="671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58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Классификация по особым режимам </a:t>
            </a:r>
            <a:r>
              <a:rPr lang="ru-RU" sz="3200" b="1" dirty="0" smtClean="0">
                <a:solidFill>
                  <a:srgbClr val="FF0000"/>
                </a:solidFill>
              </a:rPr>
              <a:t>работы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Можно </a:t>
            </a:r>
            <a:r>
              <a:rPr lang="ru-RU" dirty="0"/>
              <a:t>выделить следующие </a:t>
            </a:r>
            <a:r>
              <a:rPr lang="ru-RU" u="sng" dirty="0"/>
              <a:t>подвиды</a:t>
            </a:r>
            <a:r>
              <a:rPr lang="ru-RU" dirty="0"/>
              <a:t> тиристоров:</a:t>
            </a:r>
          </a:p>
          <a:p>
            <a:r>
              <a:rPr lang="ru-RU" b="1" u="sng" dirty="0" smtClean="0"/>
              <a:t>Запираемые </a:t>
            </a:r>
            <a:r>
              <a:rPr lang="ru-RU" b="1" u="sng" dirty="0"/>
              <a:t>и </a:t>
            </a:r>
            <a:r>
              <a:rPr lang="ru-RU" b="1" u="sng" dirty="0" err="1"/>
              <a:t>незапираемые</a:t>
            </a:r>
            <a:r>
              <a:rPr lang="ru-RU" dirty="0"/>
              <a:t>. Принцип работы тиристора </a:t>
            </a:r>
            <a:r>
              <a:rPr lang="ru-RU" dirty="0" err="1"/>
              <a:t>незапираемого</a:t>
            </a:r>
            <a:r>
              <a:rPr lang="ru-RU" dirty="0"/>
              <a:t> немного другой. Он находится в открытом состоянии когда плюс приложен к аноду, минус — на катоде. Переходит в закрытое состоянии при смене полярности.</a:t>
            </a:r>
          </a:p>
          <a:p>
            <a:r>
              <a:rPr lang="ru-RU" b="1" u="sng" dirty="0"/>
              <a:t>Быстродействующие. </a:t>
            </a:r>
            <a:r>
              <a:rPr lang="ru-RU" dirty="0"/>
              <a:t>Имеют малое время перехода из одного состояния в другое.</a:t>
            </a:r>
          </a:p>
          <a:p>
            <a:r>
              <a:rPr lang="ru-RU" b="1" u="sng" dirty="0"/>
              <a:t>Импульсные</a:t>
            </a:r>
            <a:r>
              <a:rPr lang="ru-RU" dirty="0"/>
              <a:t>. Очень быстро переходит из одного состояние в другое, используется в схемах с импульсными режимами 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279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420888"/>
            <a:ext cx="9061896" cy="4437112"/>
          </a:xfrm>
        </p:spPr>
        <p:txBody>
          <a:bodyPr/>
          <a:lstStyle/>
          <a:p>
            <a:r>
              <a:rPr lang="ru-RU" dirty="0"/>
              <a:t>По способу действия </a:t>
            </a:r>
            <a:r>
              <a:rPr lang="ru-RU" dirty="0" smtClean="0"/>
              <a:t>тиристор </a:t>
            </a:r>
            <a:r>
              <a:rPr lang="ru-RU" dirty="0"/>
              <a:t>можно сравнить с переключателем или ключом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Переключается </a:t>
            </a:r>
            <a:r>
              <a:rPr lang="ru-RU" dirty="0"/>
              <a:t>тиристор при помощи напряжения, а отключается пропаданием тока или снятием нагрузки. </a:t>
            </a:r>
            <a:endParaRPr lang="ru-RU" dirty="0" smtClean="0"/>
          </a:p>
          <a:p>
            <a:r>
              <a:rPr lang="ru-RU" dirty="0" smtClean="0"/>
              <a:t>Принцип </a:t>
            </a:r>
            <a:r>
              <a:rPr lang="ru-RU" dirty="0"/>
              <a:t>работы тиристора </a:t>
            </a:r>
            <a:r>
              <a:rPr lang="ru-RU" dirty="0" smtClean="0"/>
              <a:t>можно </a:t>
            </a:r>
            <a:r>
              <a:rPr lang="ru-RU" dirty="0"/>
              <a:t>представлять </a:t>
            </a:r>
            <a:r>
              <a:rPr lang="ru-RU" dirty="0" smtClean="0"/>
              <a:t>как </a:t>
            </a:r>
            <a:r>
              <a:rPr lang="ru-RU" dirty="0"/>
              <a:t>ключ с электрическим управлением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27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Основные параметры тиристоров:</a:t>
            </a:r>
            <a:endParaRPr lang="ru-RU" u="sng" dirty="0">
              <a:solidFill>
                <a:srgbClr val="FF0000"/>
              </a:solidFill>
            </a:endParaRPr>
          </a:p>
          <a:p>
            <a:r>
              <a:rPr lang="ru-RU" b="1" dirty="0" smtClean="0"/>
              <a:t>Максимальный </a:t>
            </a:r>
            <a:r>
              <a:rPr lang="ru-RU" b="1" dirty="0"/>
              <a:t>прямой ток</a:t>
            </a:r>
            <a:r>
              <a:rPr lang="ru-RU" dirty="0"/>
              <a:t>. Значение тока, который может протекать через анод-катод. </a:t>
            </a:r>
          </a:p>
          <a:p>
            <a:r>
              <a:rPr lang="ru-RU" b="1" dirty="0"/>
              <a:t>Максимально допустимый обратный ток</a:t>
            </a:r>
            <a:r>
              <a:rPr lang="ru-RU" dirty="0"/>
              <a:t>. Указывается не для всех видов, только у обратно-проводящих.</a:t>
            </a:r>
          </a:p>
          <a:p>
            <a:r>
              <a:rPr lang="ru-RU" b="1" dirty="0"/>
              <a:t>Прямое напряжение</a:t>
            </a:r>
            <a:r>
              <a:rPr lang="ru-RU" dirty="0"/>
              <a:t>. Это максимально допустимое падение напряжения в открытом состоянии при прохождении максимального тока.</a:t>
            </a:r>
          </a:p>
          <a:p>
            <a:r>
              <a:rPr lang="ru-RU" b="1" dirty="0"/>
              <a:t>Напряжение включения</a:t>
            </a:r>
            <a:r>
              <a:rPr lang="ru-RU" dirty="0"/>
              <a:t>. Минимальный уровень управляющего сигнала, при котором тиристор сработает</a:t>
            </a:r>
            <a:r>
              <a:rPr lang="ru-RU" dirty="0" smtClean="0"/>
              <a:t>.</a:t>
            </a:r>
          </a:p>
          <a:p>
            <a:r>
              <a:rPr lang="ru-RU" b="1" dirty="0"/>
              <a:t>Удерживающий ток</a:t>
            </a:r>
            <a:r>
              <a:rPr lang="ru-RU" dirty="0"/>
              <a:t>. Если ток, протекающий через анод-катод ниже этого значения, устройство переходит в запертое состояние.</a:t>
            </a:r>
          </a:p>
          <a:p>
            <a:r>
              <a:rPr lang="ru-RU" b="1" dirty="0"/>
              <a:t>Минимальный ток управляющего сигнала</a:t>
            </a:r>
            <a:r>
              <a:rPr lang="ru-RU" dirty="0"/>
              <a:t>. При подаче тока ниже этого значения, элемент не откроется.</a:t>
            </a:r>
          </a:p>
          <a:p>
            <a:r>
              <a:rPr lang="ru-RU" b="1" dirty="0"/>
              <a:t>Максимальный ток управления</a:t>
            </a:r>
            <a:r>
              <a:rPr lang="ru-RU" dirty="0"/>
              <a:t>. Если превысить этот параметр, p-n переход выйдет из строя.</a:t>
            </a:r>
          </a:p>
          <a:p>
            <a:r>
              <a:rPr lang="ru-RU" b="1" dirty="0"/>
              <a:t>Рассеиваемая мощность</a:t>
            </a:r>
            <a:r>
              <a:rPr lang="ru-RU" dirty="0"/>
              <a:t>. Определяет величину подключаемой нагрузки.</a:t>
            </a:r>
          </a:p>
        </p:txBody>
      </p:sp>
    </p:spTree>
    <p:extLst>
      <p:ext uri="{BB962C8B-B14F-4D97-AF65-F5344CB8AC3E}">
        <p14:creationId xmlns:p14="http://schemas.microsoft.com/office/powerpoint/2010/main" val="33775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80286"/>
            <a:ext cx="476158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766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Вольтамперная характеристика тиристора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573016"/>
            <a:ext cx="91702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</a:rPr>
              <a:t>К аноду тиристора подали небольшое положительное напряжение. Эмиттерные переходы включены в прямом направлении, а коллекторный в обратном</a:t>
            </a:r>
            <a:r>
              <a:rPr lang="ru-RU" sz="28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Участок от нуля до единицы на вольт-амперной характеристике будет примерно аналогичен обратной ветви характеристики диода. Этот режим можно назвать — </a:t>
            </a:r>
            <a:r>
              <a:rPr lang="ru-RU" sz="2800" b="1" u="sng" dirty="0"/>
              <a:t>режимом закрытого состояния тиристора</a:t>
            </a:r>
            <a:r>
              <a:rPr lang="ru-RU" sz="2800" dirty="0"/>
              <a:t>.</a:t>
            </a:r>
          </a:p>
          <a:p>
            <a:endParaRPr lang="ru-RU" sz="28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48680"/>
            <a:ext cx="442912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17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2200" dirty="0" smtClean="0"/>
              <a:t>При </a:t>
            </a:r>
            <a:r>
              <a:rPr lang="ru-RU" sz="2200" b="1" u="sng" dirty="0"/>
              <a:t>увеличении анодного напряжения </a:t>
            </a:r>
            <a:r>
              <a:rPr lang="ru-RU" sz="2200" dirty="0"/>
              <a:t>происходит </a:t>
            </a:r>
            <a:r>
              <a:rPr lang="ru-RU" sz="2200" dirty="0" smtClean="0"/>
              <a:t>инжекция </a:t>
            </a:r>
            <a:r>
              <a:rPr lang="ru-RU" sz="2200" dirty="0"/>
              <a:t>основных носителей в области баз, тем самым происходит накопление электронов и дырок, что равносильно разности потенциалов на коллекторном переходе. </a:t>
            </a:r>
            <a:endParaRPr lang="ru-RU" sz="2200" dirty="0" smtClean="0"/>
          </a:p>
          <a:p>
            <a:r>
              <a:rPr lang="ru-RU" sz="2200" b="1" u="sng" dirty="0" smtClean="0"/>
              <a:t>С </a:t>
            </a:r>
            <a:r>
              <a:rPr lang="ru-RU" sz="2200" b="1" u="sng" dirty="0"/>
              <a:t>увеличением тока через тирис</a:t>
            </a:r>
            <a:r>
              <a:rPr lang="ru-RU" sz="2200" u="sng" dirty="0"/>
              <a:t>тор </a:t>
            </a:r>
            <a:r>
              <a:rPr lang="ru-RU" sz="2200" dirty="0"/>
              <a:t>напряжение на коллекторном переходе начнет </a:t>
            </a:r>
            <a:r>
              <a:rPr lang="ru-RU" sz="2200" dirty="0" smtClean="0"/>
              <a:t>уменьшаться</a:t>
            </a:r>
            <a:r>
              <a:rPr lang="ru-RU" sz="2200" dirty="0"/>
              <a:t>,</a:t>
            </a:r>
            <a:r>
              <a:rPr lang="ru-RU" sz="2200" dirty="0" smtClean="0"/>
              <a:t> </a:t>
            </a:r>
            <a:r>
              <a:rPr lang="ru-RU" sz="2200" dirty="0"/>
              <a:t>до определенного значения</a:t>
            </a:r>
            <a:r>
              <a:rPr lang="ru-RU" sz="2200" dirty="0" smtClean="0"/>
              <a:t>  </a:t>
            </a:r>
            <a:r>
              <a:rPr lang="ru-RU" sz="2200" dirty="0"/>
              <a:t>когда </a:t>
            </a:r>
            <a:r>
              <a:rPr lang="ru-RU" sz="2200" dirty="0" smtClean="0"/>
              <a:t>тиристор </a:t>
            </a:r>
            <a:r>
              <a:rPr lang="ru-RU" sz="2200" dirty="0"/>
              <a:t>перейдет в состояние отрицательного дифференциального сопротивления </a:t>
            </a:r>
            <a:r>
              <a:rPr lang="ru-RU" sz="2200" dirty="0" smtClean="0"/>
              <a:t>(</a:t>
            </a:r>
            <a:r>
              <a:rPr lang="ru-RU" sz="2200" dirty="0" smtClean="0">
                <a:solidFill>
                  <a:srgbClr val="FF0000"/>
                </a:solidFill>
              </a:rPr>
              <a:t>участок </a:t>
            </a:r>
            <a:r>
              <a:rPr lang="ru-RU" sz="2200" dirty="0">
                <a:solidFill>
                  <a:srgbClr val="FF0000"/>
                </a:solidFill>
              </a:rPr>
              <a:t>1-2</a:t>
            </a:r>
            <a:r>
              <a:rPr lang="ru-RU" sz="2200" dirty="0"/>
              <a:t>). </a:t>
            </a:r>
          </a:p>
          <a:p>
            <a:r>
              <a:rPr lang="ru-RU" sz="2200" b="1" dirty="0">
                <a:solidFill>
                  <a:srgbClr val="7030A0"/>
                </a:solidFill>
              </a:rPr>
              <a:t>После </a:t>
            </a:r>
            <a:r>
              <a:rPr lang="ru-RU" sz="2200" b="1" dirty="0" smtClean="0">
                <a:solidFill>
                  <a:srgbClr val="7030A0"/>
                </a:solidFill>
              </a:rPr>
              <a:t>чего </a:t>
            </a:r>
            <a:r>
              <a:rPr lang="ru-RU" sz="2200" b="1" dirty="0">
                <a:solidFill>
                  <a:srgbClr val="7030A0"/>
                </a:solidFill>
              </a:rPr>
              <a:t>все </a:t>
            </a:r>
            <a:r>
              <a:rPr lang="ru-RU" sz="2200" b="1" dirty="0" smtClean="0">
                <a:solidFill>
                  <a:srgbClr val="7030A0"/>
                </a:solidFill>
              </a:rPr>
              <a:t>переходы </a:t>
            </a:r>
            <a:r>
              <a:rPr lang="ru-RU" sz="2200" b="1" dirty="0">
                <a:solidFill>
                  <a:srgbClr val="7030A0"/>
                </a:solidFill>
              </a:rPr>
              <a:t>сместятся в прямом направлении тем самым переведя </a:t>
            </a:r>
            <a:r>
              <a:rPr lang="ru-RU" sz="2200" b="1" u="sng" dirty="0">
                <a:solidFill>
                  <a:srgbClr val="7030A0"/>
                </a:solidFill>
              </a:rPr>
              <a:t>тиристор в открытое состояние </a:t>
            </a:r>
            <a:r>
              <a:rPr lang="ru-RU" sz="2200" dirty="0" smtClean="0"/>
              <a:t>(</a:t>
            </a:r>
            <a:r>
              <a:rPr lang="ru-RU" sz="2200" dirty="0" smtClean="0">
                <a:solidFill>
                  <a:srgbClr val="FF0000"/>
                </a:solidFill>
              </a:rPr>
              <a:t>участок </a:t>
            </a:r>
            <a:r>
              <a:rPr lang="ru-RU" sz="2200" dirty="0">
                <a:solidFill>
                  <a:srgbClr val="FF0000"/>
                </a:solidFill>
              </a:rPr>
              <a:t>2-3</a:t>
            </a:r>
            <a:r>
              <a:rPr lang="ru-RU" sz="2200" dirty="0"/>
              <a:t>).</a:t>
            </a:r>
          </a:p>
          <a:p>
            <a:r>
              <a:rPr lang="ru-RU" sz="2200" u="sng" dirty="0"/>
              <a:t>В открытом состоянии </a:t>
            </a:r>
            <a:r>
              <a:rPr lang="ru-RU" sz="2200" dirty="0"/>
              <a:t>тиристор будет находится до тех пор, пока </a:t>
            </a:r>
            <a:r>
              <a:rPr lang="ru-RU" sz="2200" u="sng" dirty="0"/>
              <a:t>коллекторный переход будет смещен в прямом направлении</a:t>
            </a:r>
            <a:r>
              <a:rPr lang="ru-RU" sz="2200" dirty="0" smtClean="0"/>
              <a:t>.</a:t>
            </a:r>
          </a:p>
          <a:p>
            <a:r>
              <a:rPr lang="ru-RU" sz="2200" b="1" dirty="0" smtClean="0"/>
              <a:t> </a:t>
            </a:r>
            <a:r>
              <a:rPr lang="ru-RU" sz="2200" b="1" u="sng" dirty="0"/>
              <a:t>Если же ток тиристора уменьшить</a:t>
            </a:r>
            <a:r>
              <a:rPr lang="ru-RU" sz="2200" dirty="0"/>
              <a:t>, то в результате рекомбинации уменьшится количество неравновесных носителей в базовых областях и коллекторный переход окажется смещен в обратном направлении и тиристор </a:t>
            </a:r>
            <a:r>
              <a:rPr lang="ru-RU" sz="2200" b="1" u="sng" dirty="0"/>
              <a:t>перейдет в закрытое состояние</a:t>
            </a:r>
            <a:r>
              <a:rPr lang="ru-RU" sz="2200" u="sng" dirty="0"/>
              <a:t>.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70C0"/>
                </a:solidFill>
              </a:rPr>
              <a:t>При обратном включении тиристора вольт-амперная характеристика будет аналогичной как и у двух последовательно включенных диодов. Обратное напряжение </a:t>
            </a:r>
            <a:r>
              <a:rPr lang="ru-RU" sz="2200" b="1" dirty="0" smtClean="0">
                <a:solidFill>
                  <a:srgbClr val="0070C0"/>
                </a:solidFill>
              </a:rPr>
              <a:t>будет ограничиваться напряжением </a:t>
            </a:r>
            <a:r>
              <a:rPr lang="ru-RU" sz="2200" b="1" dirty="0">
                <a:solidFill>
                  <a:srgbClr val="0070C0"/>
                </a:solidFill>
              </a:rPr>
              <a:t>пробоя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960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3" y="16168"/>
            <a:ext cx="8784977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Условное обозначение, вольт-амперные характеристики и параметры тиристоров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457561" y="692696"/>
            <a:ext cx="3268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Диодный тиристор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430192" y="692696"/>
            <a:ext cx="3268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Триодный тиристор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44016" y="2852936"/>
            <a:ext cx="4490139" cy="2952326"/>
            <a:chOff x="0" y="3212978"/>
            <a:chExt cx="4490139" cy="2952326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0" y="3212978"/>
              <a:ext cx="4490139" cy="2952326"/>
              <a:chOff x="0" y="3284985"/>
              <a:chExt cx="4490139" cy="2952326"/>
            </a:xfrm>
          </p:grpSpPr>
          <p:grpSp>
            <p:nvGrpSpPr>
              <p:cNvPr id="2" name="Группа 1"/>
              <p:cNvGrpSpPr/>
              <p:nvPr/>
            </p:nvGrpSpPr>
            <p:grpSpPr>
              <a:xfrm>
                <a:off x="0" y="3284985"/>
                <a:ext cx="4490139" cy="2952326"/>
                <a:chOff x="17372" y="3284986"/>
                <a:chExt cx="4055608" cy="2534254"/>
              </a:xfrm>
            </p:grpSpPr>
            <p:grpSp>
              <p:nvGrpSpPr>
                <p:cNvPr id="98" name="Группа 12"/>
                <p:cNvGrpSpPr>
                  <a:grpSpLocks/>
                </p:cNvGrpSpPr>
                <p:nvPr/>
              </p:nvGrpSpPr>
              <p:grpSpPr bwMode="auto">
                <a:xfrm>
                  <a:off x="17372" y="3284986"/>
                  <a:ext cx="4055608" cy="2534254"/>
                  <a:chOff x="4781718" y="188916"/>
                  <a:chExt cx="3569546" cy="2077452"/>
                </a:xfrm>
              </p:grpSpPr>
              <p:grpSp>
                <p:nvGrpSpPr>
                  <p:cNvPr id="99" name="Группа 24"/>
                  <p:cNvGrpSpPr>
                    <a:grpSpLocks/>
                  </p:cNvGrpSpPr>
                  <p:nvPr/>
                </p:nvGrpSpPr>
                <p:grpSpPr bwMode="auto">
                  <a:xfrm>
                    <a:off x="4781718" y="188916"/>
                    <a:ext cx="3569546" cy="2077452"/>
                    <a:chOff x="858860" y="3356992"/>
                    <a:chExt cx="3570008" cy="2077861"/>
                  </a:xfrm>
                </p:grpSpPr>
                <p:cxnSp>
                  <p:nvCxnSpPr>
                    <p:cNvPr id="102" name="Прямая соединительная линия 101"/>
                    <p:cNvCxnSpPr/>
                    <p:nvPr/>
                  </p:nvCxnSpPr>
                  <p:spPr>
                    <a:xfrm>
                      <a:off x="1979612" y="3428456"/>
                      <a:ext cx="0" cy="165639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Прямая соединительная линия 102"/>
                    <p:cNvCxnSpPr/>
                    <p:nvPr/>
                  </p:nvCxnSpPr>
                  <p:spPr>
                    <a:xfrm flipH="1">
                      <a:off x="858860" y="5062617"/>
                      <a:ext cx="3281619" cy="794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10" name="Дуга 109"/>
                    <p:cNvSpPr/>
                    <p:nvPr/>
                  </p:nvSpPr>
                  <p:spPr>
                    <a:xfrm rot="21310739" flipV="1">
                      <a:off x="1001586" y="4719586"/>
                      <a:ext cx="2265656" cy="333502"/>
                    </a:xfrm>
                    <a:prstGeom prst="arc">
                      <a:avLst>
                        <a:gd name="adj1" fmla="val 13501939"/>
                        <a:gd name="adj2" fmla="val 0"/>
                      </a:avLst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cxnSp>
                  <p:nvCxnSpPr>
                    <p:cNvPr id="111" name="Прямая соединительная линия 110"/>
                    <p:cNvCxnSpPr>
                      <a:endCxn id="110" idx="2"/>
                    </p:cNvCxnSpPr>
                    <p:nvPr/>
                  </p:nvCxnSpPr>
                  <p:spPr>
                    <a:xfrm>
                      <a:off x="2287627" y="4625887"/>
                      <a:ext cx="976439" cy="165163"/>
                    </a:xfrm>
                    <a:prstGeom prst="line">
                      <a:avLst/>
                    </a:prstGeom>
                    <a:ln w="38100">
                      <a:solidFill>
                        <a:srgbClr val="FF0000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2" name="Прямая соединительная линия 111"/>
                    <p:cNvCxnSpPr/>
                    <p:nvPr/>
                  </p:nvCxnSpPr>
                  <p:spPr>
                    <a:xfrm flipV="1">
                      <a:off x="2303504" y="3536447"/>
                      <a:ext cx="220692" cy="1095793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13" name="TextBox 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92427" y="5056121"/>
                      <a:ext cx="736441" cy="3280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ru-RU" altLang="ru-RU" sz="1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</a:t>
                      </a:r>
                      <a:endParaRPr lang="ru-RU" alt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4" name="Text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35447" y="3356992"/>
                      <a:ext cx="482898" cy="3280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alt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p:txBody>
                </p:sp>
                <p:cxnSp>
                  <p:nvCxnSpPr>
                    <p:cNvPr id="115" name="Прямая соединительная линия 114"/>
                    <p:cNvCxnSpPr/>
                    <p:nvPr/>
                  </p:nvCxnSpPr>
                  <p:spPr>
                    <a:xfrm>
                      <a:off x="1979612" y="4621834"/>
                      <a:ext cx="323892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16" name="TextBox 4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08675" y="4415234"/>
                      <a:ext cx="482898" cy="3280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altLang="ru-RU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</a:t>
                      </a:r>
                    </a:p>
                  </p:txBody>
                </p:sp>
                <p:sp>
                  <p:nvSpPr>
                    <p:cNvPr id="117" name="TextBox 4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914786" y="5043996"/>
                      <a:ext cx="658600" cy="3280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ru-RU" altLang="ru-RU"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</a:t>
                      </a:r>
                      <a:endParaRPr lang="ru-RU" alt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cxnSp>
                  <p:nvCxnSpPr>
                    <p:cNvPr id="118" name="Прямая соединительная линия 117"/>
                    <p:cNvCxnSpPr/>
                    <p:nvPr/>
                  </p:nvCxnSpPr>
                  <p:spPr>
                    <a:xfrm>
                      <a:off x="3278355" y="4791050"/>
                      <a:ext cx="0" cy="271566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23" name="Овал 122"/>
                    <p:cNvSpPr/>
                    <p:nvPr/>
                  </p:nvSpPr>
                  <p:spPr>
                    <a:xfrm>
                      <a:off x="3245770" y="4782399"/>
                      <a:ext cx="46044" cy="4605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TextBox 5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77980" y="5106799"/>
                      <a:ext cx="241449" cy="3280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cxnSp>
                <p:nvCxnSpPr>
                  <p:cNvPr id="100" name="Прямая соединительная линия 99"/>
                  <p:cNvCxnSpPr/>
                  <p:nvPr/>
                </p:nvCxnSpPr>
                <p:spPr>
                  <a:xfrm>
                    <a:off x="6236643" y="1833865"/>
                    <a:ext cx="1587" cy="14607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0" name="TextBox 42"/>
                <p:cNvSpPr txBox="1">
                  <a:spLocks noChangeArrowheads="1"/>
                </p:cNvSpPr>
                <p:nvPr/>
              </p:nvSpPr>
              <p:spPr bwMode="auto">
                <a:xfrm>
                  <a:off x="1368329" y="5357319"/>
                  <a:ext cx="968507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600" b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выкл</a:t>
                  </a:r>
                  <a:endParaRPr lang="ru-RU" alt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51" name="Прямая соединительная линия 150"/>
              <p:cNvCxnSpPr/>
              <p:nvPr/>
            </p:nvCxnSpPr>
            <p:spPr bwMode="auto">
              <a:xfrm>
                <a:off x="1810884" y="5169300"/>
                <a:ext cx="5203" cy="556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2" name="Прямая соединительная линия 151"/>
            <p:cNvCxnSpPr/>
            <p:nvPr/>
          </p:nvCxnSpPr>
          <p:spPr bwMode="auto">
            <a:xfrm flipV="1">
              <a:off x="0" y="5654997"/>
              <a:ext cx="1399102" cy="10805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5" name="TextBox 154"/>
          <p:cNvSpPr txBox="1"/>
          <p:nvPr/>
        </p:nvSpPr>
        <p:spPr>
          <a:xfrm>
            <a:off x="3107900" y="2502651"/>
            <a:ext cx="2544220" cy="5663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Box 42"/>
          <p:cNvSpPr txBox="1">
            <a:spLocks noChangeArrowheads="1"/>
          </p:cNvSpPr>
          <p:nvPr/>
        </p:nvSpPr>
        <p:spPr bwMode="auto">
          <a:xfrm>
            <a:off x="0" y="5589240"/>
            <a:ext cx="914400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обрдоп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наибольшее напряжение, которое может быть приложено в обратном направлении.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а.доп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значение постоянного анодного тока в открытом состоянии прибора.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у.от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напряжение между УЭ и К, соответствующее отпирающему току УЭ.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58082" y="1052736"/>
            <a:ext cx="2824514" cy="1909894"/>
            <a:chOff x="558082" y="1268760"/>
            <a:chExt cx="2824514" cy="1909894"/>
          </a:xfrm>
        </p:grpSpPr>
        <p:sp>
          <p:nvSpPr>
            <p:cNvPr id="87" name="Стрелка вниз 86"/>
            <p:cNvSpPr/>
            <p:nvPr/>
          </p:nvSpPr>
          <p:spPr>
            <a:xfrm>
              <a:off x="1763688" y="1268760"/>
              <a:ext cx="594414" cy="360040"/>
            </a:xfrm>
            <a:prstGeom prst="downArrow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739193" y="1740917"/>
              <a:ext cx="2643403" cy="981465"/>
              <a:chOff x="971600" y="4967815"/>
              <a:chExt cx="2643403" cy="981465"/>
            </a:xfrm>
          </p:grpSpPr>
          <p:grpSp>
            <p:nvGrpSpPr>
              <p:cNvPr id="104" name="Группа 103"/>
              <p:cNvGrpSpPr/>
              <p:nvPr/>
            </p:nvGrpSpPr>
            <p:grpSpPr>
              <a:xfrm>
                <a:off x="971600" y="4967815"/>
                <a:ext cx="2603933" cy="981465"/>
                <a:chOff x="1031961" y="5398283"/>
                <a:chExt cx="2603933" cy="981465"/>
              </a:xfrm>
            </p:grpSpPr>
            <p:cxnSp>
              <p:nvCxnSpPr>
                <p:cNvPr id="93" name="Прямая соединительная линия 92"/>
                <p:cNvCxnSpPr/>
                <p:nvPr/>
              </p:nvCxnSpPr>
              <p:spPr bwMode="auto">
                <a:xfrm>
                  <a:off x="2362521" y="5398283"/>
                  <a:ext cx="0" cy="98145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4" name="Группа 269"/>
                <p:cNvGrpSpPr>
                  <a:grpSpLocks/>
                </p:cNvGrpSpPr>
                <p:nvPr/>
              </p:nvGrpSpPr>
              <p:grpSpPr bwMode="auto">
                <a:xfrm rot="16200000">
                  <a:off x="1843196" y="4587049"/>
                  <a:ext cx="981464" cy="2603933"/>
                  <a:chOff x="4593012" y="3793628"/>
                  <a:chExt cx="288941" cy="614666"/>
                </a:xfrm>
              </p:grpSpPr>
              <p:sp>
                <p:nvSpPr>
                  <p:cNvPr id="95" name="AutoShape 405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593012" y="4002710"/>
                    <a:ext cx="288941" cy="198256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endParaRPr lang="ru-RU" alt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96" name="Line 406"/>
                  <p:cNvSpPr>
                    <a:spLocks noChangeShapeType="1"/>
                  </p:cNvSpPr>
                  <p:nvPr/>
                </p:nvSpPr>
                <p:spPr bwMode="auto">
                  <a:xfrm rot="10800000" flipH="1" flipV="1">
                    <a:off x="4737482" y="3793628"/>
                    <a:ext cx="1" cy="61466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" name="Line 407"/>
                  <p:cNvSpPr>
                    <a:spLocks noChangeShapeType="1"/>
                  </p:cNvSpPr>
                  <p:nvPr/>
                </p:nvSpPr>
                <p:spPr bwMode="auto">
                  <a:xfrm rot="10800000" flipV="1">
                    <a:off x="4593012" y="4198482"/>
                    <a:ext cx="28894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5" name="TextBox 48"/>
              <p:cNvSpPr txBox="1">
                <a:spLocks noChangeArrowheads="1"/>
              </p:cNvSpPr>
              <p:nvPr/>
            </p:nvSpPr>
            <p:spPr bwMode="auto">
              <a:xfrm>
                <a:off x="1191503" y="4969449"/>
                <a:ext cx="362221" cy="547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endPara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TextBox 276"/>
              <p:cNvSpPr txBox="1">
                <a:spLocks noChangeArrowheads="1"/>
              </p:cNvSpPr>
              <p:nvPr/>
            </p:nvSpPr>
            <p:spPr bwMode="auto">
              <a:xfrm>
                <a:off x="2969378" y="4983559"/>
                <a:ext cx="6456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endPara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" name="Прямая со стрелкой 5"/>
            <p:cNvCxnSpPr/>
            <p:nvPr/>
          </p:nvCxnSpPr>
          <p:spPr>
            <a:xfrm>
              <a:off x="1264994" y="2810404"/>
              <a:ext cx="147197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>
              <a:off x="1072271" y="2236528"/>
              <a:ext cx="30368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48"/>
            <p:cNvSpPr txBox="1">
              <a:spLocks noChangeArrowheads="1"/>
            </p:cNvSpPr>
            <p:nvPr/>
          </p:nvSpPr>
          <p:spPr bwMode="auto">
            <a:xfrm>
              <a:off x="558082" y="2454046"/>
              <a:ext cx="5141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altLang="ru-RU" sz="1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TextBox 48"/>
            <p:cNvSpPr txBox="1">
              <a:spLocks noChangeArrowheads="1"/>
            </p:cNvSpPr>
            <p:nvPr/>
          </p:nvSpPr>
          <p:spPr bwMode="auto">
            <a:xfrm>
              <a:off x="1643106" y="2716989"/>
              <a:ext cx="7894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8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</a:t>
              </a:r>
              <a:endPara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489358" y="2708921"/>
            <a:ext cx="4619146" cy="3012577"/>
            <a:chOff x="4489358" y="2924945"/>
            <a:chExt cx="4619146" cy="3012577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4714512" y="2924945"/>
              <a:ext cx="4393992" cy="3012577"/>
              <a:chOff x="5254064" y="3277522"/>
              <a:chExt cx="4091068" cy="2566726"/>
            </a:xfrm>
          </p:grpSpPr>
          <p:grpSp>
            <p:nvGrpSpPr>
              <p:cNvPr id="130" name="Группа 52"/>
              <p:cNvGrpSpPr>
                <a:grpSpLocks/>
              </p:cNvGrpSpPr>
              <p:nvPr/>
            </p:nvGrpSpPr>
            <p:grpSpPr bwMode="auto">
              <a:xfrm>
                <a:off x="5254064" y="3277522"/>
                <a:ext cx="4091068" cy="2566726"/>
                <a:chOff x="755651" y="3337547"/>
                <a:chExt cx="3503868" cy="2024721"/>
              </a:xfrm>
            </p:grpSpPr>
            <p:cxnSp>
              <p:nvCxnSpPr>
                <p:cNvPr id="134" name="Прямая соединительная линия 133"/>
                <p:cNvCxnSpPr/>
                <p:nvPr/>
              </p:nvCxnSpPr>
              <p:spPr>
                <a:xfrm>
                  <a:off x="1979403" y="3428824"/>
                  <a:ext cx="0" cy="165658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Прямая соединительная линия 134"/>
                <p:cNvCxnSpPr/>
                <p:nvPr/>
              </p:nvCxnSpPr>
              <p:spPr>
                <a:xfrm flipH="1" flipV="1">
                  <a:off x="755652" y="5071110"/>
                  <a:ext cx="3331604" cy="2764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6" name="Дуга 135"/>
                <p:cNvSpPr/>
                <p:nvPr/>
              </p:nvSpPr>
              <p:spPr>
                <a:xfrm rot="21310739" flipV="1">
                  <a:off x="1001671" y="4720099"/>
                  <a:ext cx="2266561" cy="333540"/>
                </a:xfrm>
                <a:prstGeom prst="arc">
                  <a:avLst>
                    <a:gd name="adj1" fmla="val 13501939"/>
                    <a:gd name="adj2" fmla="val 0"/>
                  </a:avLst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137" name="Прямая соединительная линия 136"/>
                <p:cNvCxnSpPr>
                  <a:endCxn id="136" idx="2"/>
                </p:cNvCxnSpPr>
                <p:nvPr/>
              </p:nvCxnSpPr>
              <p:spPr>
                <a:xfrm>
                  <a:off x="2303197" y="4563554"/>
                  <a:ext cx="961025" cy="243039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Прямая соединительная линия 137"/>
                <p:cNvCxnSpPr/>
                <p:nvPr/>
              </p:nvCxnSpPr>
              <p:spPr>
                <a:xfrm flipV="1">
                  <a:off x="2303197" y="3536827"/>
                  <a:ext cx="220625" cy="1095916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3684547" y="5046648"/>
                  <a:ext cx="574972" cy="315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2000" b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ак</a:t>
                  </a:r>
                  <a:endParaRPr lang="ru-RU" alt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1672833" y="3337547"/>
                  <a:ext cx="482898" cy="315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а</a:t>
                  </a:r>
                </a:p>
              </p:txBody>
            </p:sp>
            <p:sp>
              <p:nvSpPr>
                <p:cNvPr id="141" name="Дуга 140"/>
                <p:cNvSpPr/>
                <p:nvPr/>
              </p:nvSpPr>
              <p:spPr>
                <a:xfrm rot="21096599" flipV="1">
                  <a:off x="1611166" y="4743924"/>
                  <a:ext cx="1009477" cy="300185"/>
                </a:xfrm>
                <a:prstGeom prst="arc">
                  <a:avLst>
                    <a:gd name="adj1" fmla="val 13501939"/>
                    <a:gd name="adj2" fmla="val 0"/>
                  </a:avLst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142" name="Прямая соединительная линия 141"/>
                <p:cNvCxnSpPr>
                  <a:endCxn id="141" idx="2"/>
                </p:cNvCxnSpPr>
                <p:nvPr/>
              </p:nvCxnSpPr>
              <p:spPr>
                <a:xfrm>
                  <a:off x="2303197" y="4632744"/>
                  <a:ext cx="312684" cy="187418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Прямая соединительная линия 142"/>
                <p:cNvCxnSpPr/>
                <p:nvPr/>
              </p:nvCxnSpPr>
              <p:spPr>
                <a:xfrm>
                  <a:off x="1979403" y="4626388"/>
                  <a:ext cx="32379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4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1528088" y="4463914"/>
                  <a:ext cx="482898" cy="315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уд</a:t>
                  </a:r>
                </a:p>
              </p:txBody>
            </p:sp>
            <p:sp>
              <p:nvSpPr>
                <p:cNvPr id="145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2820381" y="5043996"/>
                  <a:ext cx="825585" cy="2689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вкл1</a:t>
                  </a:r>
                </a:p>
              </p:txBody>
            </p:sp>
            <p:cxnSp>
              <p:nvCxnSpPr>
                <p:cNvPr id="146" name="Прямая соединительная линия 145"/>
                <p:cNvCxnSpPr/>
                <p:nvPr/>
              </p:nvCxnSpPr>
              <p:spPr>
                <a:xfrm>
                  <a:off x="3261883" y="4791572"/>
                  <a:ext cx="0" cy="2715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7" name="TextBox 51"/>
                <p:cNvSpPr txBox="1">
                  <a:spLocks noChangeArrowheads="1"/>
                </p:cNvSpPr>
                <p:nvPr/>
              </p:nvSpPr>
              <p:spPr bwMode="auto">
                <a:xfrm>
                  <a:off x="2114247" y="5037113"/>
                  <a:ext cx="880003" cy="2689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вкл2</a:t>
                  </a:r>
                </a:p>
              </p:txBody>
            </p:sp>
            <p:cxnSp>
              <p:nvCxnSpPr>
                <p:cNvPr id="148" name="Прямая соединительная линия 147"/>
                <p:cNvCxnSpPr/>
                <p:nvPr/>
              </p:nvCxnSpPr>
              <p:spPr>
                <a:xfrm>
                  <a:off x="2625405" y="4851927"/>
                  <a:ext cx="0" cy="21759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Прямая соединительная линия 148"/>
                <p:cNvCxnSpPr>
                  <a:endCxn id="141" idx="0"/>
                </p:cNvCxnSpPr>
                <p:nvPr/>
              </p:nvCxnSpPr>
              <p:spPr>
                <a:xfrm flipV="1">
                  <a:off x="755651" y="5058404"/>
                  <a:ext cx="1239624" cy="58766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3" name="TextBox 259"/>
              <p:cNvSpPr txBox="1">
                <a:spLocks noChangeArrowheads="1"/>
              </p:cNvSpPr>
              <p:nvPr/>
            </p:nvSpPr>
            <p:spPr bwMode="auto">
              <a:xfrm>
                <a:off x="7236069" y="4280729"/>
                <a:ext cx="1400805" cy="340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sz="1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уэ</a:t>
                </a:r>
                <a:r>
                  <a:rPr lang="en-US" altLang="ru-RU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alt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ru-RU" alt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уэ1</a:t>
                </a:r>
                <a:endParaRPr lang="ru-RU" altLang="ru-RU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7318556" y="4572562"/>
                <a:ext cx="134503" cy="46611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flipH="1">
                <a:off x="7888809" y="4559591"/>
                <a:ext cx="134503" cy="46611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TextBox 42"/>
            <p:cNvSpPr txBox="1">
              <a:spLocks noChangeArrowheads="1"/>
            </p:cNvSpPr>
            <p:nvPr/>
          </p:nvSpPr>
          <p:spPr bwMode="auto">
            <a:xfrm>
              <a:off x="4489358" y="5514809"/>
              <a:ext cx="11627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обрдоп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" name="Прямая соединительная линия 70"/>
            <p:cNvCxnSpPr/>
            <p:nvPr/>
          </p:nvCxnSpPr>
          <p:spPr bwMode="auto">
            <a:xfrm flipH="1">
              <a:off x="4780902" y="5406644"/>
              <a:ext cx="7122" cy="20759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 bwMode="auto">
            <a:xfrm>
              <a:off x="6282083" y="3573016"/>
              <a:ext cx="64978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32"/>
            <p:cNvSpPr txBox="1">
              <a:spLocks noChangeArrowheads="1"/>
            </p:cNvSpPr>
            <p:nvPr/>
          </p:nvSpPr>
          <p:spPr bwMode="auto">
            <a:xfrm>
              <a:off x="5452055" y="3323938"/>
              <a:ext cx="81699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altLang="ru-RU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адоп</a:t>
              </a:r>
              <a:endPara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689358" y="1052736"/>
            <a:ext cx="3347138" cy="1963901"/>
            <a:chOff x="5689358" y="1052736"/>
            <a:chExt cx="3347138" cy="1963901"/>
          </a:xfrm>
        </p:grpSpPr>
        <p:sp>
          <p:nvSpPr>
            <p:cNvPr id="88" name="Стрелка вниз 87"/>
            <p:cNvSpPr/>
            <p:nvPr/>
          </p:nvSpPr>
          <p:spPr>
            <a:xfrm>
              <a:off x="6836212" y="1052736"/>
              <a:ext cx="594414" cy="360040"/>
            </a:xfrm>
            <a:prstGeom prst="downArrow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5689358" y="1052736"/>
              <a:ext cx="3347138" cy="1477456"/>
              <a:chOff x="5209417" y="4668217"/>
              <a:chExt cx="3347138" cy="1477456"/>
            </a:xfrm>
          </p:grpSpPr>
          <p:grpSp>
            <p:nvGrpSpPr>
              <p:cNvPr id="74" name="Группа 73"/>
              <p:cNvGrpSpPr/>
              <p:nvPr/>
            </p:nvGrpSpPr>
            <p:grpSpPr>
              <a:xfrm>
                <a:off x="5209417" y="4935916"/>
                <a:ext cx="2603933" cy="1209757"/>
                <a:chOff x="1031961" y="5169991"/>
                <a:chExt cx="2603933" cy="1209757"/>
              </a:xfrm>
            </p:grpSpPr>
            <p:cxnSp>
              <p:nvCxnSpPr>
                <p:cNvPr id="86" name="Прямая соединительная линия 85"/>
                <p:cNvCxnSpPr/>
                <p:nvPr/>
              </p:nvCxnSpPr>
              <p:spPr bwMode="auto">
                <a:xfrm flipH="1">
                  <a:off x="2748931" y="5169991"/>
                  <a:ext cx="413696" cy="23148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9" name="Группа 269"/>
                <p:cNvGrpSpPr>
                  <a:grpSpLocks/>
                </p:cNvGrpSpPr>
                <p:nvPr/>
              </p:nvGrpSpPr>
              <p:grpSpPr bwMode="auto">
                <a:xfrm rot="16200000">
                  <a:off x="1843196" y="4587049"/>
                  <a:ext cx="981464" cy="2603933"/>
                  <a:chOff x="4593012" y="3793628"/>
                  <a:chExt cx="288941" cy="614666"/>
                </a:xfrm>
              </p:grpSpPr>
              <p:sp>
                <p:nvSpPr>
                  <p:cNvPr id="90" name="AutoShape 405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593012" y="4002710"/>
                    <a:ext cx="288941" cy="198256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endParaRPr lang="ru-RU" alt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91" name="Line 406"/>
                  <p:cNvSpPr>
                    <a:spLocks noChangeShapeType="1"/>
                  </p:cNvSpPr>
                  <p:nvPr/>
                </p:nvSpPr>
                <p:spPr bwMode="auto">
                  <a:xfrm rot="10800000" flipH="1" flipV="1">
                    <a:off x="4737482" y="3793628"/>
                    <a:ext cx="1" cy="61466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2" name="Line 407"/>
                  <p:cNvSpPr>
                    <a:spLocks noChangeShapeType="1"/>
                  </p:cNvSpPr>
                  <p:nvPr/>
                </p:nvSpPr>
                <p:spPr bwMode="auto">
                  <a:xfrm rot="10800000" flipV="1">
                    <a:off x="4593012" y="4200592"/>
                    <a:ext cx="28894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7" name="TextBox 48"/>
              <p:cNvSpPr txBox="1">
                <a:spLocks noChangeArrowheads="1"/>
              </p:cNvSpPr>
              <p:nvPr/>
            </p:nvSpPr>
            <p:spPr bwMode="auto">
              <a:xfrm>
                <a:off x="5642947" y="5185473"/>
                <a:ext cx="362221" cy="547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endPara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TextBox 276"/>
              <p:cNvSpPr txBox="1">
                <a:spLocks noChangeArrowheads="1"/>
              </p:cNvSpPr>
              <p:nvPr/>
            </p:nvSpPr>
            <p:spPr bwMode="auto">
              <a:xfrm>
                <a:off x="7910930" y="5199583"/>
                <a:ext cx="6456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endPara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TextBox 239"/>
              <p:cNvSpPr txBox="1">
                <a:spLocks noChangeArrowheads="1"/>
              </p:cNvSpPr>
              <p:nvPr/>
            </p:nvSpPr>
            <p:spPr bwMode="auto">
              <a:xfrm>
                <a:off x="7424592" y="4668217"/>
                <a:ext cx="62790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УЭ</a:t>
                </a:r>
              </a:p>
            </p:txBody>
          </p:sp>
        </p:grpSp>
        <p:cxnSp>
          <p:nvCxnSpPr>
            <p:cNvPr id="119" name="Прямая со стрелкой 118"/>
            <p:cNvCxnSpPr/>
            <p:nvPr/>
          </p:nvCxnSpPr>
          <p:spPr>
            <a:xfrm>
              <a:off x="6420324" y="2594380"/>
              <a:ext cx="147197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48"/>
            <p:cNvSpPr txBox="1">
              <a:spLocks noChangeArrowheads="1"/>
            </p:cNvSpPr>
            <p:nvPr/>
          </p:nvSpPr>
          <p:spPr bwMode="auto">
            <a:xfrm>
              <a:off x="6995040" y="2554972"/>
              <a:ext cx="7894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8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</a:t>
              </a:r>
              <a:endPara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1" name="Прямая со стрелкой 120"/>
            <p:cNvCxnSpPr/>
            <p:nvPr/>
          </p:nvCxnSpPr>
          <p:spPr>
            <a:xfrm>
              <a:off x="7740352" y="1444675"/>
              <a:ext cx="0" cy="57505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TextBox 48"/>
            <p:cNvSpPr txBox="1">
              <a:spLocks noChangeArrowheads="1"/>
            </p:cNvSpPr>
            <p:nvPr/>
          </p:nvSpPr>
          <p:spPr bwMode="auto">
            <a:xfrm>
              <a:off x="7709902" y="1390527"/>
              <a:ext cx="8997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УЭК</a:t>
              </a:r>
              <a:endPara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5" name="Прямоугольник 124"/>
          <p:cNvSpPr/>
          <p:nvPr/>
        </p:nvSpPr>
        <p:spPr>
          <a:xfrm>
            <a:off x="6923657" y="2937718"/>
            <a:ext cx="2220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Триодный тиристор включают по УЭ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2694197" y="3565465"/>
            <a:ext cx="28139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Выключаются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тиристоры обратным напряжением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70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92" y="64251"/>
            <a:ext cx="9126107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Симметричные триодные тиристоры</a:t>
            </a:r>
          </a:p>
          <a:p>
            <a:pPr algn="ctr">
              <a:lnSpc>
                <a:spcPct val="80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триаки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симисторы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Box 42"/>
          <p:cNvSpPr txBox="1">
            <a:spLocks noChangeArrowheads="1"/>
          </p:cNvSpPr>
          <p:nvPr/>
        </p:nvSpPr>
        <p:spPr bwMode="auto">
          <a:xfrm>
            <a:off x="35496" y="836712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ЭТО тиристоры, которые могут переключаться из закрытого состояния  в открытое и наоборот при любых полярностях  напряжения на основных электродах (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2" name="Группа 45"/>
          <p:cNvGrpSpPr>
            <a:grpSpLocks/>
          </p:cNvGrpSpPr>
          <p:nvPr/>
        </p:nvGrpSpPr>
        <p:grpSpPr bwMode="auto">
          <a:xfrm>
            <a:off x="575462" y="4875387"/>
            <a:ext cx="2196342" cy="1865981"/>
            <a:chOff x="3272399" y="4121089"/>
            <a:chExt cx="838400" cy="627769"/>
          </a:xfrm>
        </p:grpSpPr>
        <p:sp>
          <p:nvSpPr>
            <p:cNvPr id="119" name="AutoShape 405"/>
            <p:cNvSpPr>
              <a:spLocks noChangeArrowheads="1"/>
            </p:cNvSpPr>
            <p:nvPr/>
          </p:nvSpPr>
          <p:spPr bwMode="auto">
            <a:xfrm flipH="1">
              <a:off x="3599393" y="4337021"/>
              <a:ext cx="288941" cy="198256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20" name="Line 406"/>
            <p:cNvSpPr>
              <a:spLocks noChangeShapeType="1"/>
            </p:cNvSpPr>
            <p:nvPr/>
          </p:nvSpPr>
          <p:spPr bwMode="auto">
            <a:xfrm flipV="1">
              <a:off x="3743864" y="4329267"/>
              <a:ext cx="0" cy="4195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407"/>
            <p:cNvSpPr>
              <a:spLocks noChangeShapeType="1"/>
            </p:cNvSpPr>
            <p:nvPr/>
          </p:nvSpPr>
          <p:spPr bwMode="auto">
            <a:xfrm flipH="1" flipV="1">
              <a:off x="3556528" y="4328635"/>
              <a:ext cx="3318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cxnSp>
          <p:nvCxnSpPr>
            <p:cNvPr id="122" name="Прямая соединительная линия 121"/>
            <p:cNvCxnSpPr/>
            <p:nvPr/>
          </p:nvCxnSpPr>
          <p:spPr>
            <a:xfrm rot="5400000" flipH="1">
              <a:off x="3872195" y="4550799"/>
              <a:ext cx="136334" cy="10638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 rot="5400000" flipH="1">
              <a:off x="4044904" y="4607950"/>
              <a:ext cx="0" cy="1317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 flipH="1">
              <a:off x="3272399" y="4442901"/>
              <a:ext cx="63100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6" name="Группа 44"/>
            <p:cNvGrpSpPr>
              <a:grpSpLocks/>
            </p:cNvGrpSpPr>
            <p:nvPr/>
          </p:nvGrpSpPr>
          <p:grpSpPr bwMode="auto">
            <a:xfrm>
              <a:off x="3283149" y="4121089"/>
              <a:ext cx="317518" cy="427691"/>
              <a:chOff x="4593012" y="3793628"/>
              <a:chExt cx="317518" cy="427691"/>
            </a:xfrm>
          </p:grpSpPr>
          <p:sp>
            <p:nvSpPr>
              <p:cNvPr id="127" name="AutoShape 405"/>
              <p:cNvSpPr>
                <a:spLocks noChangeArrowheads="1"/>
              </p:cNvSpPr>
              <p:nvPr/>
            </p:nvSpPr>
            <p:spPr bwMode="auto">
              <a:xfrm rot="10800000">
                <a:off x="4593012" y="4002710"/>
                <a:ext cx="288941" cy="198256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Line 406"/>
              <p:cNvSpPr>
                <a:spLocks noChangeShapeType="1"/>
              </p:cNvSpPr>
              <p:nvPr/>
            </p:nvSpPr>
            <p:spPr bwMode="auto">
              <a:xfrm rot="10800000" flipH="1" flipV="1">
                <a:off x="4737482" y="3793628"/>
                <a:ext cx="1" cy="4276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" name="Line 407"/>
              <p:cNvSpPr>
                <a:spLocks noChangeShapeType="1"/>
              </p:cNvSpPr>
              <p:nvPr/>
            </p:nvSpPr>
            <p:spPr bwMode="auto">
              <a:xfrm rot="10800000" flipV="1">
                <a:off x="4593012" y="4209352"/>
                <a:ext cx="31751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4" name="Группа 3"/>
          <p:cNvGrpSpPr/>
          <p:nvPr/>
        </p:nvGrpSpPr>
        <p:grpSpPr>
          <a:xfrm>
            <a:off x="222951" y="2036565"/>
            <a:ext cx="2358808" cy="2371849"/>
            <a:chOff x="4283968" y="2202795"/>
            <a:chExt cx="2937949" cy="3522077"/>
          </a:xfrm>
        </p:grpSpPr>
        <p:grpSp>
          <p:nvGrpSpPr>
            <p:cNvPr id="161" name="Группа 160"/>
            <p:cNvGrpSpPr/>
            <p:nvPr/>
          </p:nvGrpSpPr>
          <p:grpSpPr>
            <a:xfrm rot="5400000">
              <a:off x="5315072" y="3346607"/>
              <a:ext cx="2603933" cy="1209757"/>
              <a:chOff x="1031961" y="5169991"/>
              <a:chExt cx="2603933" cy="1209757"/>
            </a:xfrm>
          </p:grpSpPr>
          <p:cxnSp>
            <p:nvCxnSpPr>
              <p:cNvPr id="165" name="Прямая соединительная линия 164"/>
              <p:cNvCxnSpPr/>
              <p:nvPr/>
            </p:nvCxnSpPr>
            <p:spPr bwMode="auto">
              <a:xfrm flipH="1">
                <a:off x="2748931" y="5169991"/>
                <a:ext cx="413696" cy="2314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Группа 269"/>
              <p:cNvGrpSpPr>
                <a:grpSpLocks/>
              </p:cNvGrpSpPr>
              <p:nvPr/>
            </p:nvGrpSpPr>
            <p:grpSpPr bwMode="auto">
              <a:xfrm rot="16200000">
                <a:off x="1843196" y="4587049"/>
                <a:ext cx="981464" cy="2603933"/>
                <a:chOff x="4593012" y="3793628"/>
                <a:chExt cx="288941" cy="614666"/>
              </a:xfrm>
            </p:grpSpPr>
            <p:sp>
              <p:nvSpPr>
                <p:cNvPr id="167" name="AutoShape 405"/>
                <p:cNvSpPr>
                  <a:spLocks noChangeArrowheads="1"/>
                </p:cNvSpPr>
                <p:nvPr/>
              </p:nvSpPr>
              <p:spPr bwMode="auto">
                <a:xfrm rot="10800000">
                  <a:off x="4593012" y="4002710"/>
                  <a:ext cx="288941" cy="198256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Line 406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737482" y="3793628"/>
                  <a:ext cx="1" cy="61466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9" name="Line 407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4593012" y="4200592"/>
                  <a:ext cx="2889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70" name="Группа 169"/>
            <p:cNvGrpSpPr/>
            <p:nvPr/>
          </p:nvGrpSpPr>
          <p:grpSpPr>
            <a:xfrm rot="16200000">
              <a:off x="3586880" y="3360669"/>
              <a:ext cx="2603933" cy="1209757"/>
              <a:chOff x="1031961" y="5169991"/>
              <a:chExt cx="2603933" cy="1209757"/>
            </a:xfrm>
          </p:grpSpPr>
          <p:cxnSp>
            <p:nvCxnSpPr>
              <p:cNvPr id="171" name="Прямая соединительная линия 170"/>
              <p:cNvCxnSpPr/>
              <p:nvPr/>
            </p:nvCxnSpPr>
            <p:spPr bwMode="auto">
              <a:xfrm flipH="1">
                <a:off x="2748931" y="5169991"/>
                <a:ext cx="413696" cy="2314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2" name="Группа 269"/>
              <p:cNvGrpSpPr>
                <a:grpSpLocks/>
              </p:cNvGrpSpPr>
              <p:nvPr/>
            </p:nvGrpSpPr>
            <p:grpSpPr bwMode="auto">
              <a:xfrm rot="16200000">
                <a:off x="1843196" y="4587049"/>
                <a:ext cx="981464" cy="2603933"/>
                <a:chOff x="4593012" y="3793628"/>
                <a:chExt cx="288941" cy="614666"/>
              </a:xfrm>
            </p:grpSpPr>
            <p:sp>
              <p:nvSpPr>
                <p:cNvPr id="173" name="AutoShape 405"/>
                <p:cNvSpPr>
                  <a:spLocks noChangeArrowheads="1"/>
                </p:cNvSpPr>
                <p:nvPr/>
              </p:nvSpPr>
              <p:spPr bwMode="auto">
                <a:xfrm rot="10800000">
                  <a:off x="4593012" y="4002710"/>
                  <a:ext cx="288941" cy="198256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Line 406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737482" y="3793628"/>
                  <a:ext cx="1" cy="61466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" name="Line 407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4593012" y="4200592"/>
                  <a:ext cx="2889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76" name="Line 406"/>
            <p:cNvSpPr>
              <a:spLocks noChangeShapeType="1"/>
            </p:cNvSpPr>
            <p:nvPr/>
          </p:nvSpPr>
          <p:spPr bwMode="auto">
            <a:xfrm>
              <a:off x="5002994" y="5253453"/>
              <a:ext cx="15121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Line 406"/>
            <p:cNvSpPr>
              <a:spLocks noChangeShapeType="1"/>
            </p:cNvSpPr>
            <p:nvPr/>
          </p:nvSpPr>
          <p:spPr bwMode="auto">
            <a:xfrm>
              <a:off x="5016939" y="2674214"/>
              <a:ext cx="15121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Line 406"/>
            <p:cNvSpPr>
              <a:spLocks noChangeShapeType="1"/>
            </p:cNvSpPr>
            <p:nvPr/>
          </p:nvSpPr>
          <p:spPr bwMode="auto">
            <a:xfrm>
              <a:off x="5759076" y="5253453"/>
              <a:ext cx="0" cy="4714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9" name="Line 406"/>
            <p:cNvSpPr>
              <a:spLocks noChangeShapeType="1"/>
            </p:cNvSpPr>
            <p:nvPr/>
          </p:nvSpPr>
          <p:spPr bwMode="auto">
            <a:xfrm>
              <a:off x="5773021" y="2202795"/>
              <a:ext cx="0" cy="4714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" name="Овал 2"/>
            <p:cNvSpPr/>
            <p:nvPr/>
          </p:nvSpPr>
          <p:spPr>
            <a:xfrm>
              <a:off x="5683011" y="2604266"/>
              <a:ext cx="180020" cy="139896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Овал 179"/>
            <p:cNvSpPr/>
            <p:nvPr/>
          </p:nvSpPr>
          <p:spPr>
            <a:xfrm>
              <a:off x="5679744" y="5186933"/>
              <a:ext cx="180020" cy="139896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7" name="Стрелка вниз 196"/>
          <p:cNvSpPr/>
          <p:nvPr/>
        </p:nvSpPr>
        <p:spPr>
          <a:xfrm>
            <a:off x="1435417" y="4478074"/>
            <a:ext cx="594414" cy="36004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8" name="Группа 1"/>
          <p:cNvGrpSpPr>
            <a:grpSpLocks/>
          </p:cNvGrpSpPr>
          <p:nvPr/>
        </p:nvGrpSpPr>
        <p:grpSpPr bwMode="auto">
          <a:xfrm>
            <a:off x="4028009" y="2195296"/>
            <a:ext cx="4936478" cy="4115471"/>
            <a:chOff x="784185" y="3165459"/>
            <a:chExt cx="4029218" cy="3360458"/>
          </a:xfrm>
        </p:grpSpPr>
        <p:grpSp>
          <p:nvGrpSpPr>
            <p:cNvPr id="199" name="Группа 12"/>
            <p:cNvGrpSpPr>
              <a:grpSpLocks/>
            </p:cNvGrpSpPr>
            <p:nvPr/>
          </p:nvGrpSpPr>
          <p:grpSpPr bwMode="auto">
            <a:xfrm flipH="1" flipV="1">
              <a:off x="784185" y="4575690"/>
              <a:ext cx="2583056" cy="1950227"/>
              <a:chOff x="1002001" y="3428988"/>
              <a:chExt cx="2583056" cy="1949907"/>
            </a:xfrm>
          </p:grpSpPr>
          <p:sp>
            <p:nvSpPr>
              <p:cNvPr id="216" name="Дуга 215"/>
              <p:cNvSpPr/>
              <p:nvPr/>
            </p:nvSpPr>
            <p:spPr bwMode="auto">
              <a:xfrm rot="21310739" flipV="1">
                <a:off x="1002001" y="4719306"/>
                <a:ext cx="2265154" cy="333292"/>
              </a:xfrm>
              <a:prstGeom prst="arc">
                <a:avLst>
                  <a:gd name="adj1" fmla="val 13501939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217" name="Группа 11"/>
              <p:cNvGrpSpPr>
                <a:grpSpLocks/>
              </p:cNvGrpSpPr>
              <p:nvPr/>
            </p:nvGrpSpPr>
            <p:grpSpPr bwMode="auto">
              <a:xfrm>
                <a:off x="1525434" y="3428988"/>
                <a:ext cx="2059623" cy="1949907"/>
                <a:chOff x="1525434" y="3428988"/>
                <a:chExt cx="2059623" cy="1949907"/>
              </a:xfrm>
            </p:grpSpPr>
            <p:cxnSp>
              <p:nvCxnSpPr>
                <p:cNvPr id="218" name="Прямая соединительная линия 217"/>
                <p:cNvCxnSpPr/>
                <p:nvPr/>
              </p:nvCxnSpPr>
              <p:spPr bwMode="auto">
                <a:xfrm>
                  <a:off x="1979811" y="3428988"/>
                  <a:ext cx="0" cy="165535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Прямая соединительная линия 218"/>
                <p:cNvCxnSpPr/>
                <p:nvPr/>
              </p:nvCxnSpPr>
              <p:spPr bwMode="auto">
                <a:xfrm flipH="1">
                  <a:off x="1979811" y="5060533"/>
                  <a:ext cx="1605246" cy="95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Прямая соединительная линия 219"/>
                <p:cNvCxnSpPr>
                  <a:endCxn id="216" idx="2"/>
                </p:cNvCxnSpPr>
                <p:nvPr/>
              </p:nvCxnSpPr>
              <p:spPr bwMode="auto">
                <a:xfrm>
                  <a:off x="2287758" y="4625666"/>
                  <a:ext cx="976223" cy="16505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Прямая соединительная линия 220"/>
                <p:cNvCxnSpPr/>
                <p:nvPr/>
              </p:nvCxnSpPr>
              <p:spPr bwMode="auto">
                <a:xfrm flipV="1">
                  <a:off x="2303631" y="3536911"/>
                  <a:ext cx="220643" cy="1095103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Прямая соединительная линия 221"/>
                <p:cNvCxnSpPr/>
                <p:nvPr/>
              </p:nvCxnSpPr>
              <p:spPr bwMode="auto">
                <a:xfrm>
                  <a:off x="1979811" y="4617731"/>
                  <a:ext cx="32382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3" name="TextBox 41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1525434" y="4450111"/>
                  <a:ext cx="482836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уд</a:t>
                  </a:r>
                </a:p>
              </p:txBody>
            </p:sp>
            <p:sp>
              <p:nvSpPr>
                <p:cNvPr id="224" name="TextBox 36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2847175" y="5047304"/>
                  <a:ext cx="737881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вкл2</a:t>
                  </a:r>
                </a:p>
              </p:txBody>
            </p:sp>
            <p:cxnSp>
              <p:nvCxnSpPr>
                <p:cNvPr id="225" name="Прямая соединительная линия 224"/>
                <p:cNvCxnSpPr/>
                <p:nvPr/>
              </p:nvCxnSpPr>
              <p:spPr bwMode="auto">
                <a:xfrm>
                  <a:off x="3278266" y="4790725"/>
                  <a:ext cx="0" cy="2713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6" name="TextBox 76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2013144" y="5052242"/>
                  <a:ext cx="740512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600" b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выкл</a:t>
                  </a:r>
                  <a:endParaRPr lang="ru-RU" altLang="ru-RU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7" name="TextBox 78"/>
                <p:cNvSpPr txBox="1">
                  <a:spLocks noChangeArrowheads="1"/>
                </p:cNvSpPr>
                <p:nvPr/>
              </p:nvSpPr>
              <p:spPr bwMode="auto">
                <a:xfrm>
                  <a:off x="1795486" y="5016973"/>
                  <a:ext cx="241418" cy="2615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1100" dirty="0"/>
                    <a:t>0</a:t>
                  </a:r>
                  <a:endParaRPr lang="ru-RU" altLang="ru-RU" sz="1100" dirty="0"/>
                </a:p>
              </p:txBody>
            </p:sp>
            <p:cxnSp>
              <p:nvCxnSpPr>
                <p:cNvPr id="228" name="Прямая соединительная линия 227"/>
                <p:cNvCxnSpPr/>
                <p:nvPr/>
              </p:nvCxnSpPr>
              <p:spPr>
                <a:xfrm>
                  <a:off x="2303631" y="4668518"/>
                  <a:ext cx="0" cy="39201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0" name="Группа 12"/>
            <p:cNvGrpSpPr>
              <a:grpSpLocks/>
            </p:cNvGrpSpPr>
            <p:nvPr/>
          </p:nvGrpSpPr>
          <p:grpSpPr bwMode="auto">
            <a:xfrm>
              <a:off x="1411621" y="3165459"/>
              <a:ext cx="3401782" cy="2039650"/>
              <a:chOff x="1001253" y="3357563"/>
              <a:chExt cx="3401782" cy="2039315"/>
            </a:xfrm>
          </p:grpSpPr>
          <p:sp>
            <p:nvSpPr>
              <p:cNvPr id="201" name="Дуга 200"/>
              <p:cNvSpPr/>
              <p:nvPr/>
            </p:nvSpPr>
            <p:spPr bwMode="auto">
              <a:xfrm rot="21310739" flipV="1">
                <a:off x="1001253" y="4719299"/>
                <a:ext cx="2265154" cy="333292"/>
              </a:xfrm>
              <a:prstGeom prst="arc">
                <a:avLst>
                  <a:gd name="adj1" fmla="val 13501939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202" name="Группа 11"/>
              <p:cNvGrpSpPr>
                <a:grpSpLocks/>
              </p:cNvGrpSpPr>
              <p:nvPr/>
            </p:nvGrpSpPr>
            <p:grpSpPr bwMode="auto">
              <a:xfrm>
                <a:off x="1523116" y="3357563"/>
                <a:ext cx="2879919" cy="2039315"/>
                <a:chOff x="1523116" y="3357563"/>
                <a:chExt cx="2879919" cy="2039315"/>
              </a:xfrm>
            </p:grpSpPr>
            <p:cxnSp>
              <p:nvCxnSpPr>
                <p:cNvPr id="203" name="Прямая соединительная линия 202"/>
                <p:cNvCxnSpPr/>
                <p:nvPr/>
              </p:nvCxnSpPr>
              <p:spPr bwMode="auto">
                <a:xfrm>
                  <a:off x="1945729" y="3428983"/>
                  <a:ext cx="0" cy="165535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Прямая соединительная линия 203"/>
                <p:cNvCxnSpPr/>
                <p:nvPr/>
              </p:nvCxnSpPr>
              <p:spPr bwMode="auto">
                <a:xfrm flipH="1">
                  <a:off x="1945729" y="5062114"/>
                  <a:ext cx="2193723" cy="793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Прямая соединительная линия 204"/>
                <p:cNvCxnSpPr>
                  <a:endCxn id="201" idx="2"/>
                </p:cNvCxnSpPr>
                <p:nvPr/>
              </p:nvCxnSpPr>
              <p:spPr bwMode="auto">
                <a:xfrm>
                  <a:off x="2253675" y="4625660"/>
                  <a:ext cx="1009557" cy="16505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Прямая соединительная линия 205"/>
                <p:cNvCxnSpPr/>
                <p:nvPr/>
              </p:nvCxnSpPr>
              <p:spPr bwMode="auto">
                <a:xfrm flipV="1">
                  <a:off x="2269549" y="3536906"/>
                  <a:ext cx="253977" cy="109510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7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3802652" y="5051116"/>
                  <a:ext cx="600383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600" b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ак</a:t>
                  </a:r>
                  <a:endParaRPr lang="ru-RU" altLang="ru-RU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1581890" y="3357563"/>
                  <a:ext cx="482836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а</a:t>
                  </a:r>
                </a:p>
              </p:txBody>
            </p:sp>
            <p:cxnSp>
              <p:nvCxnSpPr>
                <p:cNvPr id="209" name="Прямая соединительная линия 208"/>
                <p:cNvCxnSpPr/>
                <p:nvPr/>
              </p:nvCxnSpPr>
              <p:spPr bwMode="auto">
                <a:xfrm>
                  <a:off x="1945729" y="4617724"/>
                  <a:ext cx="32382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0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1523116" y="4415596"/>
                  <a:ext cx="482836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уд</a:t>
                  </a:r>
                </a:p>
              </p:txBody>
            </p:sp>
            <p:sp>
              <p:nvSpPr>
                <p:cNvPr id="211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2973440" y="5070225"/>
                  <a:ext cx="783083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вкл1</a:t>
                  </a:r>
                </a:p>
              </p:txBody>
            </p:sp>
            <p:cxnSp>
              <p:nvCxnSpPr>
                <p:cNvPr id="212" name="Прямая соединительная линия 211"/>
                <p:cNvCxnSpPr/>
                <p:nvPr/>
              </p:nvCxnSpPr>
              <p:spPr bwMode="auto">
                <a:xfrm>
                  <a:off x="3277519" y="4790719"/>
                  <a:ext cx="0" cy="27139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3" name="TextBox 76"/>
                <p:cNvSpPr txBox="1">
                  <a:spLocks noChangeArrowheads="1"/>
                </p:cNvSpPr>
                <p:nvPr/>
              </p:nvSpPr>
              <p:spPr bwMode="auto">
                <a:xfrm>
                  <a:off x="2073931" y="5037511"/>
                  <a:ext cx="742210" cy="326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600" b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выкл</a:t>
                  </a:r>
                  <a:endParaRPr lang="ru-RU" altLang="ru-RU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4" name="TextBox 78"/>
                <p:cNvSpPr txBox="1">
                  <a:spLocks noChangeArrowheads="1"/>
                </p:cNvSpPr>
                <p:nvPr/>
              </p:nvSpPr>
              <p:spPr bwMode="auto">
                <a:xfrm>
                  <a:off x="1795486" y="5016973"/>
                  <a:ext cx="241418" cy="2615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1100"/>
                    <a:t>0</a:t>
                  </a:r>
                  <a:endParaRPr lang="ru-RU" altLang="ru-RU" sz="1100"/>
                </a:p>
              </p:txBody>
            </p:sp>
            <p:cxnSp>
              <p:nvCxnSpPr>
                <p:cNvPr id="215" name="Прямая соединительная линия 214"/>
                <p:cNvCxnSpPr/>
                <p:nvPr/>
              </p:nvCxnSpPr>
              <p:spPr>
                <a:xfrm>
                  <a:off x="2269549" y="4668512"/>
                  <a:ext cx="0" cy="39201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99089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3" y="68549"/>
            <a:ext cx="8784977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вид тиристоров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radio-stv.ru/wp-content/uploads/2014/03/Vneshniy-vid-tiristor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3" y="503692"/>
            <a:ext cx="9103320" cy="554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5496" y="5157192"/>
            <a:ext cx="9108504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0" name="Picture 8" descr="http://cs622420.vk.me/v622420970/44916/wVA1Efp5wJ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428" y="5117523"/>
            <a:ext cx="1775875" cy="173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5496" y="5373216"/>
            <a:ext cx="7332629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КУ202Н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кремниевый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триодный тиристор,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обр.доп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400 В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адоп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10 А,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у.от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≤  7 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0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5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 smtClean="0"/>
              <a:t>Применение тиристоров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4987925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Импульсные модуляторы (в качестве переключающего элемента)</a:t>
            </a:r>
          </a:p>
          <a:p>
            <a:pPr eaLnBrk="1" hangingPunct="1"/>
            <a:r>
              <a:rPr lang="ru-RU" altLang="ru-RU" sz="2800" smtClean="0"/>
              <a:t>Инверторы для ВЧ преобразователей</a:t>
            </a:r>
          </a:p>
          <a:p>
            <a:pPr eaLnBrk="1" hangingPunct="1"/>
            <a:r>
              <a:rPr lang="ru-RU" altLang="ru-RU" sz="2800" smtClean="0"/>
              <a:t>Импульсные регуляторы постоянного и переменного токов</a:t>
            </a:r>
          </a:p>
          <a:p>
            <a:pPr eaLnBrk="1" hangingPunct="1"/>
            <a:r>
              <a:rPr lang="ru-RU" altLang="ru-RU" sz="2800" smtClean="0"/>
              <a:t>Тиристорные стабилизаторы</a:t>
            </a:r>
          </a:p>
          <a:p>
            <a:pPr eaLnBrk="1" hangingPunct="1"/>
            <a:r>
              <a:rPr lang="ru-RU" altLang="ru-RU" sz="2800" smtClean="0"/>
              <a:t>Бесконтактная коммутирующая аппаратура</a:t>
            </a:r>
          </a:p>
          <a:p>
            <a:pPr eaLnBrk="1" hangingPunct="1"/>
            <a:r>
              <a:rPr lang="ru-RU" altLang="ru-RU" sz="2800" smtClean="0"/>
              <a:t>Преобразователи частоты</a:t>
            </a:r>
          </a:p>
          <a:p>
            <a:pPr eaLnBrk="1" hangingPunct="1"/>
            <a:r>
              <a:rPr lang="ru-RU" altLang="ru-RU" sz="2800" smtClean="0"/>
              <a:t>Схемы автоматики</a:t>
            </a:r>
          </a:p>
          <a:p>
            <a:pPr eaLnBrk="1" hangingPunct="1"/>
            <a:r>
              <a:rPr lang="ru-RU" altLang="ru-RU" sz="2800" smtClean="0"/>
              <a:t>др.</a:t>
            </a:r>
          </a:p>
        </p:txBody>
      </p:sp>
    </p:spTree>
    <p:extLst>
      <p:ext uri="{BB962C8B-B14F-4D97-AF65-F5344CB8AC3E}">
        <p14:creationId xmlns:p14="http://schemas.microsoft.com/office/powerpoint/2010/main" val="352857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Фотоэлектрические приборы. </a:t>
            </a:r>
            <a:r>
              <a:rPr lang="ru-RU" dirty="0" err="1"/>
              <a:t>Фотоумножители</a:t>
            </a:r>
            <a:r>
              <a:rPr lang="ru-RU" dirty="0"/>
              <a:t>. Применение фотоприборов.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588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402" y="857251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Фотоэлектрические приборы.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Основные теоретические сведения.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35417"/>
              </p:ext>
            </p:extLst>
          </p:nvPr>
        </p:nvGraphicFramePr>
        <p:xfrm>
          <a:off x="940643" y="908720"/>
          <a:ext cx="7726305" cy="4922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55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7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666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Фотоэлектрическими приборами </a:t>
                      </a:r>
                      <a:r>
                        <a:rPr lang="ru-RU" sz="1800" b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называют преобразователи лучистой энергии, </a:t>
                      </a:r>
                      <a:r>
                        <a:rPr lang="ru-RU" sz="1800" b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благодаря которой изменяются электрические свойства вещества, образующего данный </a:t>
                      </a:r>
                      <a:r>
                        <a:rPr lang="ru-RU" sz="1800" b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прибор.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4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Эти </a:t>
                      </a:r>
                      <a:r>
                        <a:rPr lang="ru-RU" sz="1800" b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приборы делятся на два типа: с внешним и внутренним фотоэффектом.</a:t>
                      </a:r>
                      <a:endParaRPr lang="ru-RU" sz="18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07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6552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3808" y="-27384"/>
            <a:ext cx="2926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Тиристоры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3" name="Группа 82"/>
          <p:cNvGrpSpPr/>
          <p:nvPr/>
        </p:nvGrpSpPr>
        <p:grpSpPr>
          <a:xfrm>
            <a:off x="4651656" y="880266"/>
            <a:ext cx="4320479" cy="2232389"/>
            <a:chOff x="4716017" y="3447276"/>
            <a:chExt cx="4320479" cy="2232389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4716017" y="3933617"/>
              <a:ext cx="4320479" cy="1746048"/>
              <a:chOff x="251520" y="2318410"/>
              <a:chExt cx="4320479" cy="1746048"/>
            </a:xfrm>
          </p:grpSpPr>
          <p:grpSp>
            <p:nvGrpSpPr>
              <p:cNvPr id="53" name="Группа 49"/>
              <p:cNvGrpSpPr>
                <a:grpSpLocks/>
              </p:cNvGrpSpPr>
              <p:nvPr/>
            </p:nvGrpSpPr>
            <p:grpSpPr bwMode="auto">
              <a:xfrm>
                <a:off x="251520" y="2318410"/>
                <a:ext cx="4320479" cy="1746048"/>
                <a:chOff x="348061" y="1844184"/>
                <a:chExt cx="2441659" cy="830814"/>
              </a:xfrm>
            </p:grpSpPr>
            <p:grpSp>
              <p:nvGrpSpPr>
                <p:cNvPr id="55" name="Группа 11"/>
                <p:cNvGrpSpPr>
                  <a:grpSpLocks/>
                </p:cNvGrpSpPr>
                <p:nvPr/>
              </p:nvGrpSpPr>
              <p:grpSpPr bwMode="auto">
                <a:xfrm>
                  <a:off x="454651" y="1844184"/>
                  <a:ext cx="2113693" cy="830814"/>
                  <a:chOff x="250969" y="3088706"/>
                  <a:chExt cx="2113693" cy="830814"/>
                </a:xfrm>
              </p:grpSpPr>
              <p:sp>
                <p:nvSpPr>
                  <p:cNvPr id="58" name="Прямоугольник 57"/>
                  <p:cNvSpPr/>
                  <p:nvPr/>
                </p:nvSpPr>
                <p:spPr>
                  <a:xfrm>
                    <a:off x="490585" y="3088706"/>
                    <a:ext cx="409409" cy="560368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59" name="Прямоугольник 58"/>
                  <p:cNvSpPr/>
                  <p:nvPr/>
                </p:nvSpPr>
                <p:spPr>
                  <a:xfrm>
                    <a:off x="899994" y="3088706"/>
                    <a:ext cx="407822" cy="560368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60" name="Прямоугольник 59"/>
                  <p:cNvSpPr/>
                  <p:nvPr/>
                </p:nvSpPr>
                <p:spPr>
                  <a:xfrm>
                    <a:off x="1307816" y="3088706"/>
                    <a:ext cx="407823" cy="560368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61" name="Прямоугольник 60"/>
                  <p:cNvSpPr/>
                  <p:nvPr/>
                </p:nvSpPr>
                <p:spPr>
                  <a:xfrm>
                    <a:off x="1723572" y="3088706"/>
                    <a:ext cx="409409" cy="560368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62" name="Прямоугольник 61"/>
                  <p:cNvSpPr/>
                  <p:nvPr/>
                </p:nvSpPr>
                <p:spPr>
                  <a:xfrm>
                    <a:off x="2142502" y="3226814"/>
                    <a:ext cx="57127" cy="27304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63" name="Прямоугольник 62"/>
                  <p:cNvSpPr/>
                  <p:nvPr/>
                </p:nvSpPr>
                <p:spPr>
                  <a:xfrm>
                    <a:off x="419176" y="3220464"/>
                    <a:ext cx="55540" cy="27304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cxnSp>
                <p:nvCxnSpPr>
                  <p:cNvPr id="64" name="Прямая соединительная линия 63"/>
                  <p:cNvCxnSpPr>
                    <a:endCxn id="63" idx="1"/>
                  </p:cNvCxnSpPr>
                  <p:nvPr/>
                </p:nvCxnSpPr>
                <p:spPr>
                  <a:xfrm flipV="1">
                    <a:off x="250969" y="3356984"/>
                    <a:ext cx="168207" cy="635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Прямая соединительная линия 64"/>
                  <p:cNvCxnSpPr/>
                  <p:nvPr/>
                </p:nvCxnSpPr>
                <p:spPr>
                  <a:xfrm flipV="1">
                    <a:off x="2196455" y="3366509"/>
                    <a:ext cx="168207" cy="635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85436" y="3196875"/>
                    <a:ext cx="332135" cy="2489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en-US" alt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p</a:t>
                    </a:r>
                    <a:endParaRPr lang="ru-RU" altLang="ru-RU" sz="2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7" name="TextBox 1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4132" y="3196875"/>
                    <a:ext cx="332135" cy="2489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en-US" alt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n</a:t>
                    </a:r>
                    <a:endParaRPr lang="ru-RU" altLang="ru-RU" sz="2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8" name="TextBox 16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06266" y="3196875"/>
                    <a:ext cx="332135" cy="2489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en-US" alt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n</a:t>
                    </a:r>
                    <a:endParaRPr lang="ru-RU" altLang="ru-RU" sz="2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" name="Text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3919" y="3676247"/>
                    <a:ext cx="410314" cy="2432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altLang="ru-RU" sz="2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П1</a:t>
                    </a:r>
                  </a:p>
                </p:txBody>
              </p:sp>
              <p:sp>
                <p:nvSpPr>
                  <p:cNvPr id="70" name="TextBox 1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58366" y="3670914"/>
                    <a:ext cx="410314" cy="2432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altLang="ru-RU" sz="2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П2</a:t>
                    </a:r>
                  </a:p>
                </p:txBody>
              </p:sp>
              <p:sp>
                <p:nvSpPr>
                  <p:cNvPr id="71" name="TextBox 17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68680" y="3670914"/>
                    <a:ext cx="410314" cy="2432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altLang="ru-RU" sz="2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П3</a:t>
                    </a:r>
                  </a:p>
                </p:txBody>
              </p:sp>
            </p:grpSp>
            <p:sp>
              <p:nvSpPr>
                <p:cNvPr id="56" name="TextBox 48"/>
                <p:cNvSpPr txBox="1">
                  <a:spLocks noChangeArrowheads="1"/>
                </p:cNvSpPr>
                <p:nvPr/>
              </p:nvSpPr>
              <p:spPr bwMode="auto">
                <a:xfrm>
                  <a:off x="348061" y="1872137"/>
                  <a:ext cx="204704" cy="2606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ru-RU" alt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А</a:t>
                  </a:r>
                  <a:endParaRPr lang="ru-RU" alt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7" name="TextBox 276"/>
                <p:cNvSpPr txBox="1">
                  <a:spLocks noChangeArrowheads="1"/>
                </p:cNvSpPr>
                <p:nvPr/>
              </p:nvSpPr>
              <p:spPr bwMode="auto">
                <a:xfrm>
                  <a:off x="2424854" y="1878853"/>
                  <a:ext cx="364866" cy="2196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ru-RU" alt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</a:t>
                  </a:r>
                  <a:endParaRPr lang="ru-RU" alt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4" name="TextBox 8"/>
              <p:cNvSpPr txBox="1">
                <a:spLocks noChangeArrowheads="1"/>
              </p:cNvSpPr>
              <p:nvPr/>
            </p:nvSpPr>
            <p:spPr bwMode="auto">
              <a:xfrm>
                <a:off x="2411760" y="2535284"/>
                <a:ext cx="48509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ru-RU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2" name="TextBox 239"/>
            <p:cNvSpPr txBox="1">
              <a:spLocks noChangeArrowheads="1"/>
            </p:cNvSpPr>
            <p:nvPr/>
          </p:nvSpPr>
          <p:spPr bwMode="auto">
            <a:xfrm>
              <a:off x="6526849" y="3447276"/>
              <a:ext cx="6279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УЭ</a:t>
              </a:r>
            </a:p>
          </p:txBody>
        </p:sp>
        <p:sp>
          <p:nvSpPr>
            <p:cNvPr id="73" name="Прямоугольник 72"/>
            <p:cNvSpPr/>
            <p:nvPr/>
          </p:nvSpPr>
          <p:spPr bwMode="auto">
            <a:xfrm>
              <a:off x="6886889" y="3875321"/>
              <a:ext cx="455853" cy="577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5" name="Прямая соединительная линия 74"/>
            <p:cNvCxnSpPr>
              <a:endCxn id="73" idx="0"/>
            </p:cNvCxnSpPr>
            <p:nvPr/>
          </p:nvCxnSpPr>
          <p:spPr>
            <a:xfrm>
              <a:off x="7114815" y="3659297"/>
              <a:ext cx="1" cy="2160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Прямоугольник 78"/>
            <p:cNvSpPr/>
            <p:nvPr/>
          </p:nvSpPr>
          <p:spPr>
            <a:xfrm>
              <a:off x="6005168" y="3928613"/>
              <a:ext cx="95796" cy="11776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6726803" y="3932051"/>
              <a:ext cx="95796" cy="11776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7478241" y="3928613"/>
              <a:ext cx="95796" cy="11776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4" name="Прямоугольник 83"/>
          <p:cNvSpPr/>
          <p:nvPr/>
        </p:nvSpPr>
        <p:spPr>
          <a:xfrm>
            <a:off x="556852" y="631017"/>
            <a:ext cx="3268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Диодный тиристор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078876" y="558118"/>
            <a:ext cx="3268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Триодный тиристор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Стрелка вниз 86"/>
          <p:cNvSpPr/>
          <p:nvPr/>
        </p:nvSpPr>
        <p:spPr>
          <a:xfrm>
            <a:off x="1917932" y="170936"/>
            <a:ext cx="594414" cy="56589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трелка вниз 87"/>
          <p:cNvSpPr/>
          <p:nvPr/>
        </p:nvSpPr>
        <p:spPr>
          <a:xfrm>
            <a:off x="6233493" y="60559"/>
            <a:ext cx="594414" cy="56589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2248073" y="2713899"/>
            <a:ext cx="3646296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8761" y="1231345"/>
            <a:ext cx="4511276" cy="1783684"/>
            <a:chOff x="132732" y="2996952"/>
            <a:chExt cx="4511276" cy="1783684"/>
          </a:xfrm>
        </p:grpSpPr>
        <p:grpSp>
          <p:nvGrpSpPr>
            <p:cNvPr id="82" name="Группа 81"/>
            <p:cNvGrpSpPr/>
            <p:nvPr/>
          </p:nvGrpSpPr>
          <p:grpSpPr>
            <a:xfrm>
              <a:off x="251520" y="2996952"/>
              <a:ext cx="4320479" cy="1783684"/>
              <a:chOff x="251520" y="2581420"/>
              <a:chExt cx="4320479" cy="1783684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251520" y="2606442"/>
                <a:ext cx="4320479" cy="1758662"/>
                <a:chOff x="251520" y="2318410"/>
                <a:chExt cx="4320479" cy="1758662"/>
              </a:xfrm>
            </p:grpSpPr>
            <p:grpSp>
              <p:nvGrpSpPr>
                <p:cNvPr id="29" name="Группа 49"/>
                <p:cNvGrpSpPr>
                  <a:grpSpLocks/>
                </p:cNvGrpSpPr>
                <p:nvPr/>
              </p:nvGrpSpPr>
              <p:grpSpPr bwMode="auto">
                <a:xfrm>
                  <a:off x="251520" y="2318410"/>
                  <a:ext cx="4320479" cy="1758662"/>
                  <a:chOff x="348061" y="1844184"/>
                  <a:chExt cx="2441659" cy="836816"/>
                </a:xfrm>
              </p:grpSpPr>
              <p:grpSp>
                <p:nvGrpSpPr>
                  <p:cNvPr id="30" name="Группа 11"/>
                  <p:cNvGrpSpPr>
                    <a:grpSpLocks/>
                  </p:cNvGrpSpPr>
                  <p:nvPr/>
                </p:nvGrpSpPr>
                <p:grpSpPr bwMode="auto">
                  <a:xfrm>
                    <a:off x="454651" y="1844184"/>
                    <a:ext cx="2113693" cy="836816"/>
                    <a:chOff x="250969" y="3088706"/>
                    <a:chExt cx="2113693" cy="836816"/>
                  </a:xfrm>
                </p:grpSpPr>
                <p:sp>
                  <p:nvSpPr>
                    <p:cNvPr id="33" name="Прямоугольник 32"/>
                    <p:cNvSpPr/>
                    <p:nvPr/>
                  </p:nvSpPr>
                  <p:spPr>
                    <a:xfrm>
                      <a:off x="490585" y="3088706"/>
                      <a:ext cx="409409" cy="560368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34" name="Прямоугольник 33"/>
                    <p:cNvSpPr/>
                    <p:nvPr/>
                  </p:nvSpPr>
                  <p:spPr>
                    <a:xfrm>
                      <a:off x="899994" y="3088706"/>
                      <a:ext cx="407822" cy="560368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35" name="Прямоугольник 34"/>
                    <p:cNvSpPr/>
                    <p:nvPr/>
                  </p:nvSpPr>
                  <p:spPr>
                    <a:xfrm>
                      <a:off x="1307816" y="3088706"/>
                      <a:ext cx="407823" cy="560368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36" name="Прямоугольник 35"/>
                    <p:cNvSpPr/>
                    <p:nvPr/>
                  </p:nvSpPr>
                  <p:spPr>
                    <a:xfrm>
                      <a:off x="1723572" y="3088706"/>
                      <a:ext cx="409409" cy="560368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37" name="Прямоугольник 36"/>
                    <p:cNvSpPr/>
                    <p:nvPr/>
                  </p:nvSpPr>
                  <p:spPr>
                    <a:xfrm>
                      <a:off x="2142502" y="3226814"/>
                      <a:ext cx="57127" cy="273040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38" name="Прямоугольник 37"/>
                    <p:cNvSpPr/>
                    <p:nvPr/>
                  </p:nvSpPr>
                  <p:spPr>
                    <a:xfrm>
                      <a:off x="419176" y="3220464"/>
                      <a:ext cx="55540" cy="273040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cxnSp>
                  <p:nvCxnSpPr>
                    <p:cNvPr id="39" name="Прямая соединительная линия 38"/>
                    <p:cNvCxnSpPr>
                      <a:endCxn id="38" idx="1"/>
                    </p:cNvCxnSpPr>
                    <p:nvPr/>
                  </p:nvCxnSpPr>
                  <p:spPr>
                    <a:xfrm flipV="1">
                      <a:off x="250969" y="3356984"/>
                      <a:ext cx="168207" cy="635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Прямая соединительная линия 39"/>
                    <p:cNvCxnSpPr/>
                    <p:nvPr/>
                  </p:nvCxnSpPr>
                  <p:spPr>
                    <a:xfrm flipV="1">
                      <a:off x="2196455" y="3366509"/>
                      <a:ext cx="168207" cy="635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1" name="Text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436" y="3196875"/>
                      <a:ext cx="332135" cy="2489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alt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" name="TextBox 16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54132" y="3196875"/>
                      <a:ext cx="332135" cy="2489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alt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4" name="TextBox 16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06266" y="3196875"/>
                      <a:ext cx="332135" cy="2489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en-US" alt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alt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5" name="Text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3919" y="3676247"/>
                      <a:ext cx="410314" cy="24327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ru-RU" altLang="ru-RU" sz="2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П1</a:t>
                      </a:r>
                    </a:p>
                  </p:txBody>
                </p:sp>
                <p:sp>
                  <p:nvSpPr>
                    <p:cNvPr id="46" name="TextBox 1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14886" y="3682249"/>
                      <a:ext cx="410314" cy="24327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ru-RU" altLang="ru-RU" sz="2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П2</a:t>
                      </a:r>
                    </a:p>
                  </p:txBody>
                </p:sp>
                <p:sp>
                  <p:nvSpPr>
                    <p:cNvPr id="47" name="TextBox 17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29320" y="3679503"/>
                      <a:ext cx="410314" cy="24327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r>
                        <a:rPr lang="ru-RU" altLang="ru-RU" sz="2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П3</a:t>
                      </a:r>
                    </a:p>
                  </p:txBody>
                </p:sp>
              </p:grpSp>
              <p:sp>
                <p:nvSpPr>
                  <p:cNvPr id="31" name="Text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8061" y="1872137"/>
                    <a:ext cx="204704" cy="2606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altLang="ru-RU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А</a:t>
                    </a:r>
                    <a:endParaRPr lang="ru-RU" altLang="ru-RU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TextBox 27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4854" y="1878853"/>
                    <a:ext cx="364866" cy="2196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altLang="ru-RU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К</a:t>
                    </a:r>
                    <a:endParaRPr lang="ru-RU" altLang="ru-RU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2411760" y="2535284"/>
                  <a:ext cx="48509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altLang="ru-RU" sz="2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endParaRPr lang="ru-RU" altLang="ru-RU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6" name="Прямоугольник 75"/>
              <p:cNvSpPr/>
              <p:nvPr/>
            </p:nvSpPr>
            <p:spPr>
              <a:xfrm>
                <a:off x="1556670" y="2606442"/>
                <a:ext cx="95796" cy="1177676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2262306" y="2588092"/>
                <a:ext cx="95796" cy="1177676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рямоугольник 77"/>
              <p:cNvSpPr/>
              <p:nvPr/>
            </p:nvSpPr>
            <p:spPr>
              <a:xfrm>
                <a:off x="2969378" y="2581420"/>
                <a:ext cx="95796" cy="1177676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1" name="TextBox 48"/>
            <p:cNvSpPr txBox="1">
              <a:spLocks noChangeArrowheads="1"/>
            </p:cNvSpPr>
            <p:nvPr/>
          </p:nvSpPr>
          <p:spPr bwMode="auto">
            <a:xfrm>
              <a:off x="132732" y="3884906"/>
              <a:ext cx="65489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Анод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TextBox 48"/>
            <p:cNvSpPr txBox="1">
              <a:spLocks noChangeArrowheads="1"/>
            </p:cNvSpPr>
            <p:nvPr/>
          </p:nvSpPr>
          <p:spPr bwMode="auto">
            <a:xfrm>
              <a:off x="3854365" y="3861048"/>
              <a:ext cx="78964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Катод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3" name="TextBox 48"/>
          <p:cNvSpPr txBox="1">
            <a:spLocks noChangeArrowheads="1"/>
          </p:cNvSpPr>
          <p:nvPr/>
        </p:nvSpPr>
        <p:spPr bwMode="auto">
          <a:xfrm>
            <a:off x="7092280" y="2635838"/>
            <a:ext cx="1659387" cy="44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Управляющий электрод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13571" y="3077882"/>
            <a:ext cx="9144000" cy="383181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плавном увеличении напряжения (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U)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электродах</a:t>
            </a:r>
          </a:p>
          <a:p>
            <a:pPr>
              <a:lnSpc>
                <a:spcPct val="90000"/>
              </a:lnSpc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(+ к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 к </a:t>
            </a:r>
            <a:r>
              <a:rPr lang="ru-RU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П1 и П3 - открыты, П2 - закрыт) </a:t>
            </a:r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тиристор закрыт, ток мал. </a:t>
            </a:r>
          </a:p>
          <a:p>
            <a:pPr>
              <a:lnSpc>
                <a:spcPct val="90000"/>
              </a:lnSpc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При достижении 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равном 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П1, П2, П3 открыты, </a:t>
            </a:r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тиристор включается, ток резко возрастает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уменьшении 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процессы происходят в обратном порядке и при достижении 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выкл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тиристор выключается. </a:t>
            </a:r>
            <a:r>
              <a:rPr lang="ru-RU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Подавая напряжением на УЭ </a:t>
            </a:r>
          </a:p>
          <a:p>
            <a:pPr>
              <a:lnSpc>
                <a:spcPct val="90000"/>
              </a:lnSpc>
            </a:pPr>
            <a:r>
              <a:rPr lang="ru-RU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(+ 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</a:t>
            </a:r>
            <a:r>
              <a:rPr lang="ru-RU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можно изменять 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вкл.</a:t>
            </a:r>
            <a:endParaRPr lang="ru-RU" sz="4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99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6402" y="857251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dirty="0">
                <a:solidFill>
                  <a:schemeClr val="bg1"/>
                </a:solidFill>
              </a:rPr>
              <a:t>Фотоэлектронные приборы с внешним фотоэффектом.</a:t>
            </a:r>
            <a:endParaRPr lang="ru-RU" sz="3300" dirty="0">
              <a:solidFill>
                <a:schemeClr val="bg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/>
              <a:t>Внешний фотоэффект</a:t>
            </a:r>
            <a:r>
              <a:rPr lang="ru-RU" dirty="0"/>
              <a:t> — это фотоэлектронная эмиссия, т. е. выход электронов за пределы поверхности вещества под действием излучения.</a:t>
            </a:r>
          </a:p>
          <a:p>
            <a:endParaRPr lang="ru-RU" dirty="0" smtClean="0"/>
          </a:p>
          <a:p>
            <a:r>
              <a:rPr lang="ru-RU" b="1" i="1" dirty="0"/>
              <a:t>Электронный фотоэлемент</a:t>
            </a:r>
            <a:r>
              <a:rPr lang="ru-RU" b="1" dirty="0"/>
              <a:t> (фотоэлемент) </a:t>
            </a:r>
            <a:r>
              <a:rPr lang="ru-RU" dirty="0"/>
              <a:t>— электровакуумный прибор, два электрода которого — катод и анод — помещены в стеклянную колбу. В колбе фотоэлемента создается такой же вакуум, как и в электронных электровакуумных приборах.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6856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98210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Устройство и условное </a:t>
            </a:r>
            <a:r>
              <a:rPr lang="ru-RU" dirty="0" smtClean="0"/>
              <a:t>графическое обозначение </a:t>
            </a:r>
            <a:r>
              <a:rPr lang="ru-RU" dirty="0" smtClean="0">
                <a:solidFill>
                  <a:schemeClr val="bg1"/>
                </a:solidFill>
              </a:rPr>
              <a:t>электронного фотоэлемента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924" y="1815836"/>
            <a:ext cx="2851920" cy="342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416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83" y="857251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Схема </a:t>
            </a:r>
            <a:r>
              <a:rPr lang="ru-RU" dirty="0" smtClean="0"/>
              <a:t>включения </a:t>
            </a:r>
            <a:r>
              <a:rPr lang="ru-RU" dirty="0" smtClean="0"/>
              <a:t>электронного </a:t>
            </a:r>
            <a:r>
              <a:rPr lang="ru-RU" dirty="0" smtClean="0">
                <a:solidFill>
                  <a:schemeClr val="bg1"/>
                </a:solidFill>
              </a:rPr>
              <a:t>фотоэлемента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578" y="1879333"/>
            <a:ext cx="3450845" cy="345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623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036" y="784585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Энергетическая характеристика фототока электронного фотоэлемента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492896"/>
            <a:ext cx="3977006" cy="342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475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6859" y="58232"/>
            <a:ext cx="8898070" cy="70535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Устройство </a:t>
            </a:r>
            <a:r>
              <a:rPr lang="ru-RU" sz="3600" dirty="0" err="1" smtClean="0"/>
              <a:t>отоэлектронного</a:t>
            </a:r>
            <a:r>
              <a:rPr lang="ru-RU" sz="3600" dirty="0" smtClean="0"/>
              <a:t> </a:t>
            </a:r>
            <a:r>
              <a:rPr lang="ru-RU" sz="3600" dirty="0" smtClean="0"/>
              <a:t>умножителя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0207" y="4077072"/>
            <a:ext cx="8208912" cy="2588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solidFill>
                  <a:srgbClr val="0000FF"/>
                </a:solidFill>
                <a:latin typeface="Arial" panose="020B0604020202020204" pitchFamily="34" charset="0"/>
              </a:rPr>
              <a:t>Принципиальная схема ФЭУ с делителем напряжения:</a:t>
            </a:r>
            <a:r>
              <a:rPr lang="ru-RU" altLang="ru-RU" sz="2000" b="1" dirty="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ru-RU" altLang="ru-RU" i="1" dirty="0">
                <a:latin typeface="Arial" panose="020B0604020202020204" pitchFamily="34" charset="0"/>
              </a:rPr>
              <a:t>ФК - </a:t>
            </a:r>
            <a:r>
              <a:rPr lang="ru-RU" altLang="ru-RU" dirty="0">
                <a:latin typeface="Arial" panose="020B0604020202020204" pitchFamily="34" charset="0"/>
              </a:rPr>
              <a:t>фотокатод;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en-US" altLang="ru-RU" i="1" dirty="0">
                <a:latin typeface="Arial" panose="020B0604020202020204" pitchFamily="34" charset="0"/>
              </a:rPr>
              <a:t>I</a:t>
            </a:r>
            <a:r>
              <a:rPr lang="ru-RU" altLang="ru-RU" dirty="0">
                <a:latin typeface="Arial" panose="020B0604020202020204" pitchFamily="34" charset="0"/>
              </a:rPr>
              <a:t> - фокусирующий электрод;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ru-RU" altLang="ru-RU" dirty="0" smtClean="0">
                <a:latin typeface="Arial" panose="020B0604020202020204" pitchFamily="34" charset="0"/>
              </a:rPr>
              <a:t>Д </a:t>
            </a:r>
            <a:r>
              <a:rPr lang="ru-RU" altLang="ru-RU" dirty="0">
                <a:latin typeface="Arial" panose="020B0604020202020204" pitchFamily="34" charset="0"/>
              </a:rPr>
              <a:t>- диафрагма;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ru-RU" altLang="ru-RU" i="1" dirty="0">
                <a:latin typeface="Arial" panose="020B0604020202020204" pitchFamily="34" charset="0"/>
              </a:rPr>
              <a:t>Э</a:t>
            </a:r>
            <a:r>
              <a:rPr lang="ru-RU" altLang="ru-RU" dirty="0">
                <a:latin typeface="Arial" panose="020B0604020202020204" pitchFamily="34" charset="0"/>
              </a:rPr>
              <a:t>1</a:t>
            </a:r>
            <a:r>
              <a:rPr lang="ru-RU" altLang="ru-RU" i="1" dirty="0">
                <a:latin typeface="Arial" panose="020B0604020202020204" pitchFamily="34" charset="0"/>
              </a:rPr>
              <a:t>. . </a:t>
            </a:r>
            <a:r>
              <a:rPr lang="ru-RU" altLang="ru-RU" dirty="0">
                <a:latin typeface="Arial" panose="020B0604020202020204" pitchFamily="34" charset="0"/>
              </a:rPr>
              <a:t>. .</a:t>
            </a:r>
            <a:r>
              <a:rPr lang="ru-RU" altLang="ru-RU" i="1" dirty="0">
                <a:latin typeface="Arial" panose="020B0604020202020204" pitchFamily="34" charset="0"/>
              </a:rPr>
              <a:t>Э5 -</a:t>
            </a:r>
            <a:r>
              <a:rPr lang="ru-RU" altLang="ru-RU" dirty="0">
                <a:latin typeface="Arial" panose="020B0604020202020204" pitchFamily="34" charset="0"/>
              </a:rPr>
              <a:t> диноды;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ru-RU" altLang="ru-RU" dirty="0">
                <a:latin typeface="Arial" panose="020B0604020202020204" pitchFamily="34" charset="0"/>
              </a:rPr>
              <a:t>А - анод;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en-US" altLang="ru-RU" dirty="0">
                <a:latin typeface="Arial" panose="020B0604020202020204" pitchFamily="34" charset="0"/>
              </a:rPr>
              <a:t>R</a:t>
            </a:r>
            <a:r>
              <a:rPr lang="ru-RU" altLang="ru-RU" baseline="-25000" dirty="0">
                <a:latin typeface="Arial" panose="020B0604020202020204" pitchFamily="34" charset="0"/>
              </a:rPr>
              <a:t>Д</a:t>
            </a:r>
            <a:r>
              <a:rPr lang="ru-RU" altLang="ru-RU" dirty="0">
                <a:latin typeface="Arial" panose="020B0604020202020204" pitchFamily="34" charset="0"/>
              </a:rPr>
              <a:t> - сопротивление делителя напряжения;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en-US" altLang="ru-RU" dirty="0">
                <a:latin typeface="Arial" panose="020B0604020202020204" pitchFamily="34" charset="0"/>
              </a:rPr>
              <a:t>R</a:t>
            </a:r>
            <a:r>
              <a:rPr lang="ru-RU" altLang="ru-RU" baseline="-25000" dirty="0">
                <a:latin typeface="Arial" panose="020B0604020202020204" pitchFamily="34" charset="0"/>
              </a:rPr>
              <a:t>Н</a:t>
            </a:r>
            <a:r>
              <a:rPr lang="ru-RU" altLang="ru-RU" dirty="0">
                <a:latin typeface="Arial" panose="020B0604020202020204" pitchFamily="34" charset="0"/>
              </a:rPr>
              <a:t> — нагрузочное сопротивление в цепи анода; 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ru-RU" altLang="ru-RU" dirty="0" err="1">
                <a:latin typeface="Arial" panose="020B0604020202020204" pitchFamily="34" charset="0"/>
              </a:rPr>
              <a:t>С</a:t>
            </a:r>
            <a:r>
              <a:rPr lang="ru-RU" altLang="ru-RU" baseline="-25000" dirty="0" err="1">
                <a:latin typeface="Arial" panose="020B0604020202020204" pitchFamily="34" charset="0"/>
              </a:rPr>
              <a:t>а</a:t>
            </a:r>
            <a:r>
              <a:rPr lang="ru-RU" altLang="ru-RU" dirty="0">
                <a:latin typeface="Arial" panose="020B0604020202020204" pitchFamily="34" charset="0"/>
              </a:rPr>
              <a:t> — емкость анода.</a:t>
            </a: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71550" y="908050"/>
            <a:ext cx="6696075" cy="2160588"/>
          </a:xfrm>
          <a:prstGeom prst="rect">
            <a:avLst/>
          </a:prstGeom>
          <a:solidFill>
            <a:schemeClr val="bg1"/>
          </a:solidFill>
          <a:ln w="2857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>
            <a:off x="7235825" y="1844675"/>
            <a:ext cx="1584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27"/>
          <p:cNvSpPr>
            <a:spLocks noChangeShapeType="1"/>
          </p:cNvSpPr>
          <p:nvPr/>
        </p:nvSpPr>
        <p:spPr bwMode="auto">
          <a:xfrm>
            <a:off x="8101013" y="1844675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31"/>
          <p:cNvSpPr>
            <a:spLocks noChangeShapeType="1"/>
          </p:cNvSpPr>
          <p:nvPr/>
        </p:nvSpPr>
        <p:spPr bwMode="auto">
          <a:xfrm>
            <a:off x="1258888" y="3860800"/>
            <a:ext cx="75612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34"/>
          <p:cNvSpPr>
            <a:spLocks noChangeShapeType="1"/>
          </p:cNvSpPr>
          <p:nvPr/>
        </p:nvSpPr>
        <p:spPr bwMode="auto">
          <a:xfrm>
            <a:off x="2051050" y="2924175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36"/>
          <p:cNvSpPr>
            <a:spLocks noChangeShapeType="1"/>
          </p:cNvSpPr>
          <p:nvPr/>
        </p:nvSpPr>
        <p:spPr bwMode="auto">
          <a:xfrm>
            <a:off x="2700338" y="2924175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37"/>
          <p:cNvSpPr>
            <a:spLocks noChangeShapeType="1"/>
          </p:cNvSpPr>
          <p:nvPr/>
        </p:nvSpPr>
        <p:spPr bwMode="auto">
          <a:xfrm>
            <a:off x="3563938" y="2349500"/>
            <a:ext cx="0" cy="151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38"/>
          <p:cNvSpPr>
            <a:spLocks noChangeShapeType="1"/>
          </p:cNvSpPr>
          <p:nvPr/>
        </p:nvSpPr>
        <p:spPr bwMode="auto">
          <a:xfrm>
            <a:off x="4356100" y="1700213"/>
            <a:ext cx="0" cy="2160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39"/>
          <p:cNvSpPr>
            <a:spLocks noChangeShapeType="1"/>
          </p:cNvSpPr>
          <p:nvPr/>
        </p:nvSpPr>
        <p:spPr bwMode="auto">
          <a:xfrm>
            <a:off x="4932363" y="2349500"/>
            <a:ext cx="0" cy="151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40"/>
          <p:cNvSpPr>
            <a:spLocks noChangeShapeType="1"/>
          </p:cNvSpPr>
          <p:nvPr/>
        </p:nvSpPr>
        <p:spPr bwMode="auto">
          <a:xfrm>
            <a:off x="5724525" y="1700213"/>
            <a:ext cx="0" cy="2160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Line 41"/>
          <p:cNvSpPr>
            <a:spLocks noChangeShapeType="1"/>
          </p:cNvSpPr>
          <p:nvPr/>
        </p:nvSpPr>
        <p:spPr bwMode="auto">
          <a:xfrm>
            <a:off x="6372225" y="2349500"/>
            <a:ext cx="0" cy="151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Rectangle 43"/>
          <p:cNvSpPr>
            <a:spLocks noChangeArrowheads="1"/>
          </p:cNvSpPr>
          <p:nvPr/>
        </p:nvSpPr>
        <p:spPr bwMode="auto">
          <a:xfrm>
            <a:off x="2195513" y="3789363"/>
            <a:ext cx="360362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8" name="Rectangle 44"/>
          <p:cNvSpPr>
            <a:spLocks noChangeArrowheads="1"/>
          </p:cNvSpPr>
          <p:nvPr/>
        </p:nvSpPr>
        <p:spPr bwMode="auto">
          <a:xfrm>
            <a:off x="2916238" y="3789363"/>
            <a:ext cx="503237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9" name="Rectangle 45"/>
          <p:cNvSpPr>
            <a:spLocks noChangeArrowheads="1"/>
          </p:cNvSpPr>
          <p:nvPr/>
        </p:nvSpPr>
        <p:spPr bwMode="auto">
          <a:xfrm>
            <a:off x="3708400" y="3789363"/>
            <a:ext cx="503238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0" name="Rectangle 46"/>
          <p:cNvSpPr>
            <a:spLocks noChangeArrowheads="1"/>
          </p:cNvSpPr>
          <p:nvPr/>
        </p:nvSpPr>
        <p:spPr bwMode="auto">
          <a:xfrm>
            <a:off x="4427538" y="3789363"/>
            <a:ext cx="431800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1" name="Rectangle 47"/>
          <p:cNvSpPr>
            <a:spLocks noChangeArrowheads="1"/>
          </p:cNvSpPr>
          <p:nvPr/>
        </p:nvSpPr>
        <p:spPr bwMode="auto">
          <a:xfrm>
            <a:off x="5076825" y="3789363"/>
            <a:ext cx="503238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2" name="Rectangle 48"/>
          <p:cNvSpPr>
            <a:spLocks noChangeArrowheads="1"/>
          </p:cNvSpPr>
          <p:nvPr/>
        </p:nvSpPr>
        <p:spPr bwMode="auto">
          <a:xfrm>
            <a:off x="5795963" y="3789363"/>
            <a:ext cx="431800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6659563" y="3789363"/>
            <a:ext cx="504825" cy="1444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grpSp>
        <p:nvGrpSpPr>
          <p:cNvPr id="24" name="Group 130"/>
          <p:cNvGrpSpPr>
            <a:grpSpLocks/>
          </p:cNvGrpSpPr>
          <p:nvPr/>
        </p:nvGrpSpPr>
        <p:grpSpPr bwMode="auto">
          <a:xfrm>
            <a:off x="8675688" y="2636838"/>
            <a:ext cx="290512" cy="1584325"/>
            <a:chOff x="5465" y="1661"/>
            <a:chExt cx="183" cy="998"/>
          </a:xfrm>
        </p:grpSpPr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5465" y="1661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" name="Group 55"/>
            <p:cNvGrpSpPr>
              <a:grpSpLocks/>
            </p:cNvGrpSpPr>
            <p:nvPr/>
          </p:nvGrpSpPr>
          <p:grpSpPr bwMode="auto">
            <a:xfrm>
              <a:off x="5465" y="1661"/>
              <a:ext cx="183" cy="998"/>
              <a:chOff x="5465" y="1661"/>
              <a:chExt cx="183" cy="998"/>
            </a:xfrm>
          </p:grpSpPr>
          <p:sp>
            <p:nvSpPr>
              <p:cNvPr id="27" name="Line 29"/>
              <p:cNvSpPr>
                <a:spLocks noChangeShapeType="1"/>
              </p:cNvSpPr>
              <p:nvPr/>
            </p:nvSpPr>
            <p:spPr bwMode="auto">
              <a:xfrm>
                <a:off x="5556" y="1661"/>
                <a:ext cx="0" cy="95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Line 52"/>
              <p:cNvSpPr>
                <a:spLocks noChangeShapeType="1"/>
              </p:cNvSpPr>
              <p:nvPr/>
            </p:nvSpPr>
            <p:spPr bwMode="auto">
              <a:xfrm>
                <a:off x="5465" y="2614"/>
                <a:ext cx="18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Line 53"/>
              <p:cNvSpPr>
                <a:spLocks noChangeShapeType="1"/>
              </p:cNvSpPr>
              <p:nvPr/>
            </p:nvSpPr>
            <p:spPr bwMode="auto">
              <a:xfrm>
                <a:off x="5511" y="2659"/>
                <a:ext cx="9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0" name="Line 74"/>
          <p:cNvSpPr>
            <a:spLocks noChangeShapeType="1"/>
          </p:cNvSpPr>
          <p:nvPr/>
        </p:nvSpPr>
        <p:spPr bwMode="auto">
          <a:xfrm>
            <a:off x="323850" y="1125538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" name="Line 75"/>
          <p:cNvSpPr>
            <a:spLocks noChangeShapeType="1"/>
          </p:cNvSpPr>
          <p:nvPr/>
        </p:nvSpPr>
        <p:spPr bwMode="auto">
          <a:xfrm>
            <a:off x="323850" y="1412875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" name="Line 76"/>
          <p:cNvSpPr>
            <a:spLocks noChangeShapeType="1"/>
          </p:cNvSpPr>
          <p:nvPr/>
        </p:nvSpPr>
        <p:spPr bwMode="auto">
          <a:xfrm>
            <a:off x="323850" y="1700213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" name="Line 78"/>
          <p:cNvSpPr>
            <a:spLocks noChangeShapeType="1"/>
          </p:cNvSpPr>
          <p:nvPr/>
        </p:nvSpPr>
        <p:spPr bwMode="auto">
          <a:xfrm>
            <a:off x="323850" y="1989138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" name="Line 79"/>
          <p:cNvSpPr>
            <a:spLocks noChangeShapeType="1"/>
          </p:cNvSpPr>
          <p:nvPr/>
        </p:nvSpPr>
        <p:spPr bwMode="auto">
          <a:xfrm>
            <a:off x="323850" y="2276475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" name="Line 80"/>
          <p:cNvSpPr>
            <a:spLocks noChangeShapeType="1"/>
          </p:cNvSpPr>
          <p:nvPr/>
        </p:nvSpPr>
        <p:spPr bwMode="auto">
          <a:xfrm>
            <a:off x="323850" y="2492375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Line 81"/>
          <p:cNvSpPr>
            <a:spLocks noChangeShapeType="1"/>
          </p:cNvSpPr>
          <p:nvPr/>
        </p:nvSpPr>
        <p:spPr bwMode="auto">
          <a:xfrm>
            <a:off x="323850" y="2781300"/>
            <a:ext cx="5762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83"/>
          <p:cNvSpPr>
            <a:spLocks noChangeShapeType="1"/>
          </p:cNvSpPr>
          <p:nvPr/>
        </p:nvSpPr>
        <p:spPr bwMode="auto">
          <a:xfrm flipV="1">
            <a:off x="3563938" y="1700213"/>
            <a:ext cx="576262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" name="Line 84"/>
          <p:cNvSpPr>
            <a:spLocks noChangeShapeType="1"/>
          </p:cNvSpPr>
          <p:nvPr/>
        </p:nvSpPr>
        <p:spPr bwMode="auto">
          <a:xfrm flipV="1">
            <a:off x="3563938" y="1700213"/>
            <a:ext cx="720725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Line 85"/>
          <p:cNvSpPr>
            <a:spLocks noChangeShapeType="1"/>
          </p:cNvSpPr>
          <p:nvPr/>
        </p:nvSpPr>
        <p:spPr bwMode="auto">
          <a:xfrm flipV="1">
            <a:off x="3563938" y="1700213"/>
            <a:ext cx="863600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" name="Line 86"/>
          <p:cNvSpPr>
            <a:spLocks noChangeShapeType="1"/>
          </p:cNvSpPr>
          <p:nvPr/>
        </p:nvSpPr>
        <p:spPr bwMode="auto">
          <a:xfrm flipV="1">
            <a:off x="3563938" y="1700213"/>
            <a:ext cx="1008062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" name="Line 87"/>
          <p:cNvSpPr>
            <a:spLocks noChangeShapeType="1"/>
          </p:cNvSpPr>
          <p:nvPr/>
        </p:nvSpPr>
        <p:spPr bwMode="auto">
          <a:xfrm>
            <a:off x="4140200" y="1700213"/>
            <a:ext cx="792163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" name="Line 88"/>
          <p:cNvSpPr>
            <a:spLocks noChangeShapeType="1"/>
          </p:cNvSpPr>
          <p:nvPr/>
        </p:nvSpPr>
        <p:spPr bwMode="auto">
          <a:xfrm>
            <a:off x="4284663" y="1700213"/>
            <a:ext cx="647700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Line 89"/>
          <p:cNvSpPr>
            <a:spLocks noChangeShapeType="1"/>
          </p:cNvSpPr>
          <p:nvPr/>
        </p:nvSpPr>
        <p:spPr bwMode="auto">
          <a:xfrm>
            <a:off x="4427538" y="1700213"/>
            <a:ext cx="504825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" name="Line 90"/>
          <p:cNvSpPr>
            <a:spLocks noChangeShapeType="1"/>
          </p:cNvSpPr>
          <p:nvPr/>
        </p:nvSpPr>
        <p:spPr bwMode="auto">
          <a:xfrm>
            <a:off x="4572000" y="1700213"/>
            <a:ext cx="360363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" name="Line 91"/>
          <p:cNvSpPr>
            <a:spLocks noChangeShapeType="1"/>
          </p:cNvSpPr>
          <p:nvPr/>
        </p:nvSpPr>
        <p:spPr bwMode="auto">
          <a:xfrm flipV="1">
            <a:off x="4932363" y="1700213"/>
            <a:ext cx="503237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" name="Line 92"/>
          <p:cNvSpPr>
            <a:spLocks noChangeShapeType="1"/>
          </p:cNvSpPr>
          <p:nvPr/>
        </p:nvSpPr>
        <p:spPr bwMode="auto">
          <a:xfrm flipV="1">
            <a:off x="4932363" y="1700213"/>
            <a:ext cx="647700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" name="Line 93"/>
          <p:cNvSpPr>
            <a:spLocks noChangeShapeType="1"/>
          </p:cNvSpPr>
          <p:nvPr/>
        </p:nvSpPr>
        <p:spPr bwMode="auto">
          <a:xfrm flipV="1">
            <a:off x="4932363" y="1700213"/>
            <a:ext cx="792162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" name="Line 94"/>
          <p:cNvSpPr>
            <a:spLocks noChangeShapeType="1"/>
          </p:cNvSpPr>
          <p:nvPr/>
        </p:nvSpPr>
        <p:spPr bwMode="auto">
          <a:xfrm flipV="1">
            <a:off x="4932363" y="1700213"/>
            <a:ext cx="935037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9" name="Line 95"/>
          <p:cNvSpPr>
            <a:spLocks noChangeShapeType="1"/>
          </p:cNvSpPr>
          <p:nvPr/>
        </p:nvSpPr>
        <p:spPr bwMode="auto">
          <a:xfrm>
            <a:off x="5435600" y="1700213"/>
            <a:ext cx="865188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" name="Line 96"/>
          <p:cNvSpPr>
            <a:spLocks noChangeShapeType="1"/>
          </p:cNvSpPr>
          <p:nvPr/>
        </p:nvSpPr>
        <p:spPr bwMode="auto">
          <a:xfrm>
            <a:off x="5580063" y="1700213"/>
            <a:ext cx="720725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" name="Line 97"/>
          <p:cNvSpPr>
            <a:spLocks noChangeShapeType="1"/>
          </p:cNvSpPr>
          <p:nvPr/>
        </p:nvSpPr>
        <p:spPr bwMode="auto">
          <a:xfrm>
            <a:off x="5724525" y="1700213"/>
            <a:ext cx="576263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" name="Line 98"/>
          <p:cNvSpPr>
            <a:spLocks noChangeShapeType="1"/>
          </p:cNvSpPr>
          <p:nvPr/>
        </p:nvSpPr>
        <p:spPr bwMode="auto">
          <a:xfrm>
            <a:off x="5867400" y="1700213"/>
            <a:ext cx="433388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" name="Line 99"/>
          <p:cNvSpPr>
            <a:spLocks noChangeShapeType="1"/>
          </p:cNvSpPr>
          <p:nvPr/>
        </p:nvSpPr>
        <p:spPr bwMode="auto">
          <a:xfrm flipV="1">
            <a:off x="6300788" y="1700213"/>
            <a:ext cx="935037" cy="5762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4" name="Line 100"/>
          <p:cNvSpPr>
            <a:spLocks noChangeShapeType="1"/>
          </p:cNvSpPr>
          <p:nvPr/>
        </p:nvSpPr>
        <p:spPr bwMode="auto">
          <a:xfrm flipV="1">
            <a:off x="6300788" y="1773238"/>
            <a:ext cx="935037" cy="503237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" name="Line 101"/>
          <p:cNvSpPr>
            <a:spLocks noChangeShapeType="1"/>
          </p:cNvSpPr>
          <p:nvPr/>
        </p:nvSpPr>
        <p:spPr bwMode="auto">
          <a:xfrm flipV="1">
            <a:off x="6300788" y="1844675"/>
            <a:ext cx="935037" cy="43180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" name="Line 102"/>
          <p:cNvSpPr>
            <a:spLocks noChangeShapeType="1"/>
          </p:cNvSpPr>
          <p:nvPr/>
        </p:nvSpPr>
        <p:spPr bwMode="auto">
          <a:xfrm flipV="1">
            <a:off x="6300788" y="1989138"/>
            <a:ext cx="935037" cy="287337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" name="Line 103"/>
          <p:cNvSpPr>
            <a:spLocks noChangeShapeType="1"/>
          </p:cNvSpPr>
          <p:nvPr/>
        </p:nvSpPr>
        <p:spPr bwMode="auto">
          <a:xfrm flipV="1">
            <a:off x="6300788" y="1916113"/>
            <a:ext cx="935037" cy="360362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8" name="Group 127"/>
          <p:cNvGrpSpPr>
            <a:grpSpLocks/>
          </p:cNvGrpSpPr>
          <p:nvPr/>
        </p:nvGrpSpPr>
        <p:grpSpPr bwMode="auto">
          <a:xfrm>
            <a:off x="1403350" y="3357563"/>
            <a:ext cx="574675" cy="576262"/>
            <a:chOff x="884" y="2115"/>
            <a:chExt cx="362" cy="363"/>
          </a:xfrm>
        </p:grpSpPr>
        <p:sp>
          <p:nvSpPr>
            <p:cNvPr id="59" name="Rectangle 42"/>
            <p:cNvSpPr>
              <a:spLocks noChangeArrowheads="1"/>
            </p:cNvSpPr>
            <p:nvPr/>
          </p:nvSpPr>
          <p:spPr bwMode="auto">
            <a:xfrm>
              <a:off x="884" y="2387"/>
              <a:ext cx="318" cy="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60" name="Text Box 104"/>
            <p:cNvSpPr txBox="1">
              <a:spLocks noChangeArrowheads="1"/>
            </p:cNvSpPr>
            <p:nvPr/>
          </p:nvSpPr>
          <p:spPr bwMode="auto">
            <a:xfrm>
              <a:off x="884" y="2115"/>
              <a:ext cx="36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R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Д</a:t>
              </a:r>
            </a:p>
          </p:txBody>
        </p:sp>
      </p:grpSp>
      <p:grpSp>
        <p:nvGrpSpPr>
          <p:cNvPr id="61" name="Group 107"/>
          <p:cNvGrpSpPr>
            <a:grpSpLocks/>
          </p:cNvGrpSpPr>
          <p:nvPr/>
        </p:nvGrpSpPr>
        <p:grpSpPr bwMode="auto">
          <a:xfrm>
            <a:off x="1116013" y="1052513"/>
            <a:ext cx="576262" cy="1871662"/>
            <a:chOff x="703" y="663"/>
            <a:chExt cx="363" cy="1179"/>
          </a:xfrm>
        </p:grpSpPr>
        <p:grpSp>
          <p:nvGrpSpPr>
            <p:cNvPr id="62" name="Group 105"/>
            <p:cNvGrpSpPr>
              <a:grpSpLocks/>
            </p:cNvGrpSpPr>
            <p:nvPr/>
          </p:nvGrpSpPr>
          <p:grpSpPr bwMode="auto">
            <a:xfrm>
              <a:off x="703" y="663"/>
              <a:ext cx="363" cy="1179"/>
              <a:chOff x="703" y="663"/>
              <a:chExt cx="363" cy="1179"/>
            </a:xfrm>
          </p:grpSpPr>
          <p:sp>
            <p:nvSpPr>
              <p:cNvPr id="64" name="Line 11"/>
              <p:cNvSpPr>
                <a:spLocks noChangeShapeType="1"/>
              </p:cNvSpPr>
              <p:nvPr/>
            </p:nvSpPr>
            <p:spPr bwMode="auto">
              <a:xfrm>
                <a:off x="703" y="663"/>
                <a:ext cx="0" cy="1179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prstDash val="lg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" name="Line 12"/>
              <p:cNvSpPr>
                <a:spLocks noChangeShapeType="1"/>
              </p:cNvSpPr>
              <p:nvPr/>
            </p:nvSpPr>
            <p:spPr bwMode="auto">
              <a:xfrm>
                <a:off x="703" y="663"/>
                <a:ext cx="363" cy="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" name="Line 13"/>
              <p:cNvSpPr>
                <a:spLocks noChangeShapeType="1"/>
              </p:cNvSpPr>
              <p:nvPr/>
            </p:nvSpPr>
            <p:spPr bwMode="auto">
              <a:xfrm>
                <a:off x="1066" y="663"/>
                <a:ext cx="0" cy="1179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Line 14"/>
              <p:cNvSpPr>
                <a:spLocks noChangeShapeType="1"/>
              </p:cNvSpPr>
              <p:nvPr/>
            </p:nvSpPr>
            <p:spPr bwMode="auto">
              <a:xfrm flipH="1">
                <a:off x="703" y="1842"/>
                <a:ext cx="363" cy="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3" name="Text Box 106"/>
            <p:cNvSpPr txBox="1">
              <a:spLocks noChangeArrowheads="1"/>
            </p:cNvSpPr>
            <p:nvPr/>
          </p:nvSpPr>
          <p:spPr bwMode="auto">
            <a:xfrm>
              <a:off x="703" y="1525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ФК</a:t>
              </a:r>
            </a:p>
          </p:txBody>
        </p:sp>
      </p:grpSp>
      <p:grpSp>
        <p:nvGrpSpPr>
          <p:cNvPr id="68" name="Group 109"/>
          <p:cNvGrpSpPr>
            <a:grpSpLocks/>
          </p:cNvGrpSpPr>
          <p:nvPr/>
        </p:nvGrpSpPr>
        <p:grpSpPr bwMode="auto">
          <a:xfrm>
            <a:off x="1908175" y="1052513"/>
            <a:ext cx="287338" cy="1871662"/>
            <a:chOff x="1202" y="663"/>
            <a:chExt cx="181" cy="1179"/>
          </a:xfrm>
        </p:grpSpPr>
        <p:sp>
          <p:nvSpPr>
            <p:cNvPr id="69" name="Rectangle 15"/>
            <p:cNvSpPr>
              <a:spLocks noChangeArrowheads="1"/>
            </p:cNvSpPr>
            <p:nvPr/>
          </p:nvSpPr>
          <p:spPr bwMode="auto">
            <a:xfrm>
              <a:off x="1202" y="663"/>
              <a:ext cx="181" cy="1179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70" name="Text Box 108"/>
            <p:cNvSpPr txBox="1">
              <a:spLocks noChangeArrowheads="1"/>
            </p:cNvSpPr>
            <p:nvPr/>
          </p:nvSpPr>
          <p:spPr bwMode="auto">
            <a:xfrm>
              <a:off x="1202" y="1570"/>
              <a:ext cx="1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I</a:t>
              </a:r>
              <a:endParaRPr lang="ru-RU" altLang="ru-RU">
                <a:solidFill>
                  <a:srgbClr val="008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111"/>
          <p:cNvGrpSpPr>
            <a:grpSpLocks/>
          </p:cNvGrpSpPr>
          <p:nvPr/>
        </p:nvGrpSpPr>
        <p:grpSpPr bwMode="auto">
          <a:xfrm>
            <a:off x="2627313" y="981075"/>
            <a:ext cx="576262" cy="1943100"/>
            <a:chOff x="1655" y="618"/>
            <a:chExt cx="363" cy="1224"/>
          </a:xfrm>
        </p:grpSpPr>
        <p:sp>
          <p:nvSpPr>
            <p:cNvPr id="72" name="Rectangle 16"/>
            <p:cNvSpPr>
              <a:spLocks noChangeArrowheads="1"/>
            </p:cNvSpPr>
            <p:nvPr/>
          </p:nvSpPr>
          <p:spPr bwMode="auto">
            <a:xfrm>
              <a:off x="1655" y="663"/>
              <a:ext cx="91" cy="117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73" name="Text Box 110"/>
            <p:cNvSpPr txBox="1">
              <a:spLocks noChangeArrowheads="1"/>
            </p:cNvSpPr>
            <p:nvPr/>
          </p:nvSpPr>
          <p:spPr bwMode="auto">
            <a:xfrm>
              <a:off x="1791" y="618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Д</a:t>
              </a:r>
            </a:p>
          </p:txBody>
        </p:sp>
      </p:grpSp>
      <p:sp>
        <p:nvSpPr>
          <p:cNvPr id="74" name="Freeform 82"/>
          <p:cNvSpPr>
            <a:spLocks/>
          </p:cNvSpPr>
          <p:nvPr/>
        </p:nvSpPr>
        <p:spPr bwMode="auto">
          <a:xfrm>
            <a:off x="971550" y="1065213"/>
            <a:ext cx="2605088" cy="1211262"/>
          </a:xfrm>
          <a:custGeom>
            <a:avLst/>
            <a:gdLst>
              <a:gd name="T0" fmla="*/ 0 w 1641"/>
              <a:gd name="T1" fmla="*/ 2147483647 h 763"/>
              <a:gd name="T2" fmla="*/ 2147483647 w 1641"/>
              <a:gd name="T3" fmla="*/ 2147483647 h 763"/>
              <a:gd name="T4" fmla="*/ 2147483647 w 1641"/>
              <a:gd name="T5" fmla="*/ 2147483647 h 763"/>
              <a:gd name="T6" fmla="*/ 2147483647 w 1641"/>
              <a:gd name="T7" fmla="*/ 2147483647 h 763"/>
              <a:gd name="T8" fmla="*/ 2147483647 w 1641"/>
              <a:gd name="T9" fmla="*/ 2147483647 h 763"/>
              <a:gd name="T10" fmla="*/ 2147483647 w 1641"/>
              <a:gd name="T11" fmla="*/ 2147483647 h 7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41"/>
              <a:gd name="T19" fmla="*/ 0 h 763"/>
              <a:gd name="T20" fmla="*/ 1641 w 1641"/>
              <a:gd name="T21" fmla="*/ 763 h 7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41" h="763">
                <a:moveTo>
                  <a:pt x="0" y="38"/>
                </a:moveTo>
                <a:cubicBezTo>
                  <a:pt x="30" y="19"/>
                  <a:pt x="61" y="0"/>
                  <a:pt x="91" y="38"/>
                </a:cubicBezTo>
                <a:cubicBezTo>
                  <a:pt x="121" y="76"/>
                  <a:pt x="68" y="189"/>
                  <a:pt x="181" y="264"/>
                </a:cubicBezTo>
                <a:cubicBezTo>
                  <a:pt x="294" y="339"/>
                  <a:pt x="552" y="431"/>
                  <a:pt x="771" y="491"/>
                </a:cubicBezTo>
                <a:cubicBezTo>
                  <a:pt x="990" y="551"/>
                  <a:pt x="1353" y="582"/>
                  <a:pt x="1497" y="627"/>
                </a:cubicBezTo>
                <a:cubicBezTo>
                  <a:pt x="1641" y="672"/>
                  <a:pt x="1618" y="740"/>
                  <a:pt x="1633" y="763"/>
                </a:cubicBezTo>
              </a:path>
            </a:pathLst>
          </a:custGeom>
          <a:noFill/>
          <a:ln w="190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75" name="Group 121"/>
          <p:cNvGrpSpPr>
            <a:grpSpLocks/>
          </p:cNvGrpSpPr>
          <p:nvPr/>
        </p:nvGrpSpPr>
        <p:grpSpPr bwMode="auto">
          <a:xfrm>
            <a:off x="3276600" y="2276475"/>
            <a:ext cx="920750" cy="511175"/>
            <a:chOff x="2064" y="1434"/>
            <a:chExt cx="580" cy="322"/>
          </a:xfrm>
        </p:grpSpPr>
        <p:sp>
          <p:nvSpPr>
            <p:cNvPr id="76" name="Rectangle 17"/>
            <p:cNvSpPr>
              <a:spLocks noChangeArrowheads="1"/>
            </p:cNvSpPr>
            <p:nvPr/>
          </p:nvSpPr>
          <p:spPr bwMode="auto">
            <a:xfrm>
              <a:off x="2064" y="1434"/>
              <a:ext cx="408" cy="46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77" name="Text Box 112"/>
            <p:cNvSpPr txBox="1">
              <a:spLocks noChangeArrowheads="1"/>
            </p:cNvSpPr>
            <p:nvPr/>
          </p:nvSpPr>
          <p:spPr bwMode="auto">
            <a:xfrm>
              <a:off x="2290" y="1525"/>
              <a:ext cx="35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Э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78" name="Group 122"/>
          <p:cNvGrpSpPr>
            <a:grpSpLocks/>
          </p:cNvGrpSpPr>
          <p:nvPr/>
        </p:nvGrpSpPr>
        <p:grpSpPr bwMode="auto">
          <a:xfrm>
            <a:off x="3995738" y="1268413"/>
            <a:ext cx="922337" cy="431800"/>
            <a:chOff x="2517" y="799"/>
            <a:chExt cx="581" cy="272"/>
          </a:xfrm>
        </p:grpSpPr>
        <p:sp>
          <p:nvSpPr>
            <p:cNvPr id="79" name="Rectangle 18"/>
            <p:cNvSpPr>
              <a:spLocks noChangeArrowheads="1"/>
            </p:cNvSpPr>
            <p:nvPr/>
          </p:nvSpPr>
          <p:spPr bwMode="auto">
            <a:xfrm>
              <a:off x="2517" y="1026"/>
              <a:ext cx="408" cy="45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80" name="Text Box 113"/>
            <p:cNvSpPr txBox="1">
              <a:spLocks noChangeArrowheads="1"/>
            </p:cNvSpPr>
            <p:nvPr/>
          </p:nvSpPr>
          <p:spPr bwMode="auto">
            <a:xfrm>
              <a:off x="2744" y="799"/>
              <a:ext cx="35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Э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81" name="Group 123"/>
          <p:cNvGrpSpPr>
            <a:grpSpLocks/>
          </p:cNvGrpSpPr>
          <p:nvPr/>
        </p:nvGrpSpPr>
        <p:grpSpPr bwMode="auto">
          <a:xfrm>
            <a:off x="4643438" y="2276475"/>
            <a:ext cx="922337" cy="511175"/>
            <a:chOff x="2925" y="1434"/>
            <a:chExt cx="581" cy="322"/>
          </a:xfrm>
        </p:grpSpPr>
        <p:sp>
          <p:nvSpPr>
            <p:cNvPr id="82" name="Rectangle 19"/>
            <p:cNvSpPr>
              <a:spLocks noChangeArrowheads="1"/>
            </p:cNvSpPr>
            <p:nvPr/>
          </p:nvSpPr>
          <p:spPr bwMode="auto">
            <a:xfrm>
              <a:off x="2925" y="1434"/>
              <a:ext cx="409" cy="46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83" name="Text Box 114"/>
            <p:cNvSpPr txBox="1">
              <a:spLocks noChangeArrowheads="1"/>
            </p:cNvSpPr>
            <p:nvPr/>
          </p:nvSpPr>
          <p:spPr bwMode="auto">
            <a:xfrm>
              <a:off x="3152" y="1525"/>
              <a:ext cx="35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Э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84" name="Group 124"/>
          <p:cNvGrpSpPr>
            <a:grpSpLocks/>
          </p:cNvGrpSpPr>
          <p:nvPr/>
        </p:nvGrpSpPr>
        <p:grpSpPr bwMode="auto">
          <a:xfrm>
            <a:off x="5364163" y="1341438"/>
            <a:ext cx="1138237" cy="366712"/>
            <a:chOff x="3379" y="845"/>
            <a:chExt cx="717" cy="231"/>
          </a:xfrm>
        </p:grpSpPr>
        <p:sp>
          <p:nvSpPr>
            <p:cNvPr id="85" name="Rectangle 20"/>
            <p:cNvSpPr>
              <a:spLocks noChangeArrowheads="1"/>
            </p:cNvSpPr>
            <p:nvPr/>
          </p:nvSpPr>
          <p:spPr bwMode="auto">
            <a:xfrm>
              <a:off x="3379" y="1026"/>
              <a:ext cx="408" cy="45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86" name="Text Box 116"/>
            <p:cNvSpPr txBox="1">
              <a:spLocks noChangeArrowheads="1"/>
            </p:cNvSpPr>
            <p:nvPr/>
          </p:nvSpPr>
          <p:spPr bwMode="auto">
            <a:xfrm>
              <a:off x="3742" y="845"/>
              <a:ext cx="35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Э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87" name="Group 125"/>
          <p:cNvGrpSpPr>
            <a:grpSpLocks/>
          </p:cNvGrpSpPr>
          <p:nvPr/>
        </p:nvGrpSpPr>
        <p:grpSpPr bwMode="auto">
          <a:xfrm>
            <a:off x="6011863" y="2276475"/>
            <a:ext cx="1066800" cy="511175"/>
            <a:chOff x="3787" y="1434"/>
            <a:chExt cx="672" cy="322"/>
          </a:xfrm>
        </p:grpSpPr>
        <p:sp>
          <p:nvSpPr>
            <p:cNvPr id="88" name="Rectangle 21"/>
            <p:cNvSpPr>
              <a:spLocks noChangeArrowheads="1"/>
            </p:cNvSpPr>
            <p:nvPr/>
          </p:nvSpPr>
          <p:spPr bwMode="auto">
            <a:xfrm>
              <a:off x="3787" y="1434"/>
              <a:ext cx="408" cy="46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89" name="Text Box 117"/>
            <p:cNvSpPr txBox="1">
              <a:spLocks noChangeArrowheads="1"/>
            </p:cNvSpPr>
            <p:nvPr/>
          </p:nvSpPr>
          <p:spPr bwMode="auto">
            <a:xfrm>
              <a:off x="4105" y="1525"/>
              <a:ext cx="35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Э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90" name="Group 126"/>
          <p:cNvGrpSpPr>
            <a:grpSpLocks/>
          </p:cNvGrpSpPr>
          <p:nvPr/>
        </p:nvGrpSpPr>
        <p:grpSpPr bwMode="auto">
          <a:xfrm>
            <a:off x="6877050" y="1196975"/>
            <a:ext cx="523875" cy="968375"/>
            <a:chOff x="4332" y="754"/>
            <a:chExt cx="330" cy="610"/>
          </a:xfrm>
        </p:grpSpPr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4332" y="1026"/>
              <a:ext cx="228" cy="338"/>
            </a:xfrm>
            <a:custGeom>
              <a:avLst/>
              <a:gdLst>
                <a:gd name="T0" fmla="*/ 228 w 228"/>
                <a:gd name="T1" fmla="*/ 0 h 338"/>
                <a:gd name="T2" fmla="*/ 228 w 228"/>
                <a:gd name="T3" fmla="*/ 338 h 338"/>
                <a:gd name="T4" fmla="*/ 0 w 228"/>
                <a:gd name="T5" fmla="*/ 338 h 338"/>
                <a:gd name="T6" fmla="*/ 0 60000 65536"/>
                <a:gd name="T7" fmla="*/ 0 60000 65536"/>
                <a:gd name="T8" fmla="*/ 0 60000 65536"/>
                <a:gd name="T9" fmla="*/ 0 w 228"/>
                <a:gd name="T10" fmla="*/ 0 h 338"/>
                <a:gd name="T11" fmla="*/ 228 w 228"/>
                <a:gd name="T12" fmla="*/ 338 h 33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8" h="338">
                  <a:moveTo>
                    <a:pt x="228" y="0"/>
                  </a:moveTo>
                  <a:cubicBezTo>
                    <a:pt x="228" y="113"/>
                    <a:pt x="228" y="225"/>
                    <a:pt x="228" y="338"/>
                  </a:cubicBezTo>
                  <a:cubicBezTo>
                    <a:pt x="152" y="338"/>
                    <a:pt x="76" y="338"/>
                    <a:pt x="0" y="338"/>
                  </a:cubicBezTo>
                </a:path>
              </a:pathLst>
            </a:custGeom>
            <a:noFill/>
            <a:ln w="5715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Text Box 118"/>
            <p:cNvSpPr txBox="1">
              <a:spLocks noChangeArrowheads="1"/>
            </p:cNvSpPr>
            <p:nvPr/>
          </p:nvSpPr>
          <p:spPr bwMode="auto">
            <a:xfrm>
              <a:off x="4468" y="754"/>
              <a:ext cx="19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А</a:t>
              </a:r>
            </a:p>
          </p:txBody>
        </p:sp>
      </p:grpSp>
      <p:grpSp>
        <p:nvGrpSpPr>
          <p:cNvPr id="93" name="Group 120"/>
          <p:cNvGrpSpPr>
            <a:grpSpLocks/>
          </p:cNvGrpSpPr>
          <p:nvPr/>
        </p:nvGrpSpPr>
        <p:grpSpPr bwMode="auto">
          <a:xfrm>
            <a:off x="8027988" y="2492375"/>
            <a:ext cx="647700" cy="576263"/>
            <a:chOff x="5057" y="1570"/>
            <a:chExt cx="408" cy="363"/>
          </a:xfrm>
        </p:grpSpPr>
        <p:sp>
          <p:nvSpPr>
            <p:cNvPr id="94" name="Rectangle 24"/>
            <p:cNvSpPr>
              <a:spLocks noChangeArrowheads="1"/>
            </p:cNvSpPr>
            <p:nvPr/>
          </p:nvSpPr>
          <p:spPr bwMode="auto">
            <a:xfrm>
              <a:off x="5057" y="1570"/>
              <a:ext cx="136" cy="36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95" name="Text Box 119"/>
            <p:cNvSpPr txBox="1">
              <a:spLocks noChangeArrowheads="1"/>
            </p:cNvSpPr>
            <p:nvPr/>
          </p:nvSpPr>
          <p:spPr bwMode="auto">
            <a:xfrm>
              <a:off x="5148" y="1661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R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Н</a:t>
              </a:r>
            </a:p>
          </p:txBody>
        </p:sp>
      </p:grpSp>
      <p:grpSp>
        <p:nvGrpSpPr>
          <p:cNvPr id="96" name="Group 131"/>
          <p:cNvGrpSpPr>
            <a:grpSpLocks/>
          </p:cNvGrpSpPr>
          <p:nvPr/>
        </p:nvGrpSpPr>
        <p:grpSpPr bwMode="auto">
          <a:xfrm>
            <a:off x="8316913" y="1844675"/>
            <a:ext cx="647700" cy="655638"/>
            <a:chOff x="5239" y="1162"/>
            <a:chExt cx="408" cy="413"/>
          </a:xfrm>
        </p:grpSpPr>
        <p:grpSp>
          <p:nvGrpSpPr>
            <p:cNvPr id="97" name="Group 129"/>
            <p:cNvGrpSpPr>
              <a:grpSpLocks/>
            </p:cNvGrpSpPr>
            <p:nvPr/>
          </p:nvGrpSpPr>
          <p:grpSpPr bwMode="auto">
            <a:xfrm>
              <a:off x="5465" y="1162"/>
              <a:ext cx="182" cy="408"/>
              <a:chOff x="5465" y="1162"/>
              <a:chExt cx="182" cy="408"/>
            </a:xfrm>
          </p:grpSpPr>
          <p:sp>
            <p:nvSpPr>
              <p:cNvPr id="99" name="Line 25"/>
              <p:cNvSpPr>
                <a:spLocks noChangeShapeType="1"/>
              </p:cNvSpPr>
              <p:nvPr/>
            </p:nvSpPr>
            <p:spPr bwMode="auto">
              <a:xfrm>
                <a:off x="5465" y="1570"/>
                <a:ext cx="18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Line 28"/>
              <p:cNvSpPr>
                <a:spLocks noChangeShapeType="1"/>
              </p:cNvSpPr>
              <p:nvPr/>
            </p:nvSpPr>
            <p:spPr bwMode="auto">
              <a:xfrm>
                <a:off x="5556" y="1162"/>
                <a:ext cx="0" cy="4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8" name="Text Box 128"/>
            <p:cNvSpPr txBox="1">
              <a:spLocks noChangeArrowheads="1"/>
            </p:cNvSpPr>
            <p:nvPr/>
          </p:nvSpPr>
          <p:spPr bwMode="auto">
            <a:xfrm>
              <a:off x="5239" y="1344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8000"/>
                  </a:solidFill>
                  <a:latin typeface="Arial" panose="020B0604020202020204" pitchFamily="34" charset="0"/>
                </a:rPr>
                <a:t>С</a:t>
              </a:r>
              <a:r>
                <a:rPr lang="ru-RU" altLang="ru-RU" baseline="-25000">
                  <a:solidFill>
                    <a:srgbClr val="008000"/>
                  </a:solidFill>
                  <a:latin typeface="Arial" panose="020B0604020202020204" pitchFamily="34" charset="0"/>
                </a:rPr>
                <a:t>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383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5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75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500"/>
                            </p:stCondLst>
                            <p:childTnLst>
                              <p:par>
                                <p:cTn id="17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500"/>
                            </p:stCondLst>
                            <p:childTnLst>
                              <p:par>
                                <p:cTn id="18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0"/>
                            </p:stCondLst>
                            <p:childTnLst>
                              <p:par>
                                <p:cTn id="18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500"/>
                            </p:stCondLst>
                            <p:childTnLst>
                              <p:par>
                                <p:cTn id="19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000"/>
                            </p:stCondLst>
                            <p:childTnLst>
                              <p:par>
                                <p:cTn id="19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500"/>
                            </p:stCondLst>
                            <p:childTnLst>
                              <p:par>
                                <p:cTn id="19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7000"/>
                            </p:stCondLst>
                            <p:childTnLst>
                              <p:par>
                                <p:cTn id="20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7500"/>
                            </p:stCondLst>
                            <p:childTnLst>
                              <p:par>
                                <p:cTn id="20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000"/>
                            </p:stCondLst>
                            <p:childTnLst>
                              <p:par>
                                <p:cTn id="2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500"/>
                            </p:stCondLst>
                            <p:childTnLst>
                              <p:par>
                                <p:cTn id="2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000"/>
                            </p:stCondLst>
                            <p:childTnLst>
                              <p:par>
                                <p:cTn id="2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25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26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93698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Фотоэлектронные приборы с </a:t>
            </a:r>
            <a:r>
              <a:rPr lang="ru-RU" dirty="0" smtClean="0"/>
              <a:t>внутренним фотоэффектом.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Внутренний фотоэффект </a:t>
            </a:r>
            <a:r>
              <a:rPr lang="ru-RU" dirty="0" smtClean="0"/>
              <a:t>— возбуждение электронов вещества, то есть переход их на более высокий энергетический уровень под действием излучения, благодаря чему изменяются концентрация свободных носителей заряда, а следовательно, и электрические свойства вещества</a:t>
            </a:r>
          </a:p>
          <a:p>
            <a:r>
              <a:rPr lang="ru-RU" b="1" dirty="0" smtClean="0"/>
              <a:t>Фоторезистором</a:t>
            </a:r>
            <a:r>
              <a:rPr lang="ru-RU" dirty="0" smtClean="0"/>
              <a:t> называют полупроводниковый фотоэлектрический прибор с внутренним фотоэффектом, в котором используется явление фотопроводимости, то есть изменения электрической проводимости полупроводника при его освещении.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1502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268" y="841208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Устройство и схема включения фоторезистора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379" y="1835380"/>
            <a:ext cx="3422478" cy="34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136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379" y="857251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Энергетическая характеристика фототока фоторезистора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60" y="1897766"/>
            <a:ext cx="3276905" cy="326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910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153" y="819166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Вольт-амперные характеристики </a:t>
            </a:r>
            <a:r>
              <a:rPr lang="ru-RU" dirty="0" smtClean="0">
                <a:solidFill>
                  <a:schemeClr val="bg1"/>
                </a:solidFill>
              </a:rPr>
              <a:t>фоторезистора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35" y="1813338"/>
            <a:ext cx="4613515" cy="344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53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404664"/>
            <a:ext cx="7886700" cy="994172"/>
          </a:xfrm>
        </p:spPr>
        <p:txBody>
          <a:bodyPr/>
          <a:lstStyle/>
          <a:p>
            <a:pPr algn="ctr"/>
            <a:r>
              <a:rPr lang="ru-RU" dirty="0" smtClean="0"/>
              <a:t>Фоторезистор + и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Недостатком </a:t>
            </a:r>
            <a:r>
              <a:rPr lang="ru-RU" dirty="0" smtClean="0"/>
              <a:t>фоторезисторов является, как и любых полупроводниковых приборов, существенная зависимость параметров от температуры.</a:t>
            </a:r>
          </a:p>
          <a:p>
            <a:r>
              <a:rPr lang="ru-RU" b="1" dirty="0" smtClean="0"/>
              <a:t>Преимущества фоторезисторов: </a:t>
            </a:r>
            <a:r>
              <a:rPr lang="ru-RU" dirty="0" smtClean="0"/>
              <a:t>высокая чувствительность, возможность использования в инфракрасной области спектра излучения, небольшие габариты и возможность работы в цепях постоянного и переменного токов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34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Устройство тиристора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Тиристор, </a:t>
            </a:r>
            <a:r>
              <a:rPr lang="ru-RU" u="sng" dirty="0"/>
              <a:t>как правило</a:t>
            </a:r>
            <a:r>
              <a:rPr lang="ru-RU" dirty="0"/>
              <a:t>, имеет три выхода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Один управляющий и два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/>
              <a:t>через которые протекает ток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При </a:t>
            </a:r>
            <a:r>
              <a:rPr lang="ru-RU" dirty="0"/>
              <a:t>подаче напряжения на управляющий выход, коммутируется цепь через анод-коллектор. </a:t>
            </a:r>
            <a:endParaRPr lang="ru-RU" dirty="0" smtClean="0"/>
          </a:p>
          <a:p>
            <a:pPr algn="just"/>
            <a:r>
              <a:rPr lang="ru-RU" dirty="0" smtClean="0"/>
              <a:t>Тиристор сравним </a:t>
            </a:r>
            <a:r>
              <a:rPr lang="ru-RU" dirty="0"/>
              <a:t>с транзистором. Только с той разницей, что у транзистора величина пропускаемого тока зависит от поданного на управляющий вывод </a:t>
            </a:r>
            <a:r>
              <a:rPr lang="ru-RU" dirty="0" smtClean="0"/>
              <a:t>напряжения, а </a:t>
            </a:r>
            <a:r>
              <a:rPr lang="ru-RU" dirty="0"/>
              <a:t>тиристор либо полностью открыт, либо полностью закрыт.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202" y="1340768"/>
            <a:ext cx="392732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70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7886700" cy="994172"/>
          </a:xfrm>
        </p:spPr>
        <p:txBody>
          <a:bodyPr/>
          <a:lstStyle/>
          <a:p>
            <a:r>
              <a:rPr lang="ru-RU" dirty="0" err="1" smtClean="0"/>
              <a:t>Оптроны.Определение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/>
              <a:t>Оптрон</a:t>
            </a:r>
            <a:r>
              <a:rPr lang="ru-RU" dirty="0"/>
              <a:t> – это полупроводниковый прибор, в котором конструктивно объединены источник и приемник излучения, имеющие </a:t>
            </a:r>
            <a:r>
              <a:rPr lang="ru-RU" dirty="0" smtClean="0"/>
              <a:t>между </a:t>
            </a:r>
            <a:r>
              <a:rPr lang="ru-RU" dirty="0"/>
              <a:t>собой оптическую связь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Если оптрон имеет только один излучатель и один приемник излучения, то его называют</a:t>
            </a:r>
            <a:r>
              <a:rPr lang="ru-RU" b="1" dirty="0"/>
              <a:t> </a:t>
            </a:r>
            <a:r>
              <a:rPr lang="ru-RU" b="1" i="1" dirty="0" err="1"/>
              <a:t>оптопарой</a:t>
            </a:r>
            <a:r>
              <a:rPr lang="ru-RU" dirty="0"/>
              <a:t> или </a:t>
            </a:r>
            <a:r>
              <a:rPr lang="ru-RU" b="1" i="1" dirty="0"/>
              <a:t>элементарным оптроном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978174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657" y="784585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Классификация и характеристики </a:t>
            </a:r>
            <a:r>
              <a:rPr lang="ru-RU" dirty="0" smtClean="0"/>
              <a:t>устройств отображения </a:t>
            </a:r>
            <a:r>
              <a:rPr lang="ru-RU" dirty="0" smtClean="0">
                <a:solidFill>
                  <a:schemeClr val="bg1"/>
                </a:solidFill>
              </a:rPr>
              <a:t>информации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209" y="1882340"/>
            <a:ext cx="6131898" cy="348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454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7251"/>
            <a:ext cx="7886700" cy="994172"/>
          </a:xfrm>
        </p:spPr>
        <p:txBody>
          <a:bodyPr/>
          <a:lstStyle/>
          <a:p>
            <a:pPr algn="ctr"/>
            <a:r>
              <a:rPr lang="ru-RU" dirty="0" smtClean="0"/>
              <a:t>Основные параметры УОИ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Яркость (В)</a:t>
            </a:r>
          </a:p>
          <a:p>
            <a:endParaRPr lang="ru-RU" dirty="0"/>
          </a:p>
          <a:p>
            <a:r>
              <a:rPr lang="ru-RU" b="1" dirty="0" smtClean="0"/>
              <a:t>Коэффициент контрастности (К)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/>
              <a:t>Освещенность (Е)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236" y="2524828"/>
            <a:ext cx="1795502" cy="5601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0494" y="3225065"/>
            <a:ext cx="2704835" cy="7125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236" y="4575008"/>
            <a:ext cx="1828782" cy="55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95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06028"/>
            <a:ext cx="7886700" cy="994172"/>
          </a:xfrm>
        </p:spPr>
        <p:txBody>
          <a:bodyPr/>
          <a:lstStyle/>
          <a:p>
            <a:pPr algn="ctr"/>
            <a:r>
              <a:rPr lang="ru-RU" dirty="0" smtClean="0"/>
              <a:t>Газоразрядные индикаторы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61" y="1918436"/>
            <a:ext cx="2502800" cy="322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4055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7251"/>
            <a:ext cx="7886700" cy="994172"/>
          </a:xfrm>
        </p:spPr>
        <p:txBody>
          <a:bodyPr/>
          <a:lstStyle/>
          <a:p>
            <a:pPr algn="ctr"/>
            <a:r>
              <a:rPr lang="ru-RU" dirty="0" smtClean="0"/>
              <a:t>Газоразрядные индикаторы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2360" y="2012281"/>
            <a:ext cx="4092990" cy="28584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31" y="2012282"/>
            <a:ext cx="4009474" cy="300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9339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6" y="859293"/>
            <a:ext cx="7886700" cy="994172"/>
          </a:xfrm>
        </p:spPr>
        <p:txBody>
          <a:bodyPr/>
          <a:lstStyle/>
          <a:p>
            <a:pPr algn="ctr"/>
            <a:r>
              <a:rPr lang="ru-RU" dirty="0" smtClean="0"/>
              <a:t>Газоразрядные индикаторы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8676" y="2070033"/>
            <a:ext cx="4457881" cy="27287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2" y="1853465"/>
            <a:ext cx="4482716" cy="336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8021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8414" y="1008373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Электролюминесцентные индикаторы (ЭЛИ)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54" y="2349496"/>
            <a:ext cx="8380596" cy="249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435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473" y="1001153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Электролюминесцентные индикаторы (ЭЛИ)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5575" y="2366849"/>
            <a:ext cx="5354901" cy="23370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787684"/>
            <a:ext cx="2826736" cy="349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980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7251"/>
            <a:ext cx="7886700" cy="994172"/>
          </a:xfrm>
        </p:spPr>
        <p:txBody>
          <a:bodyPr/>
          <a:lstStyle/>
          <a:p>
            <a:pPr algn="ctr"/>
            <a:r>
              <a:rPr lang="ru-RU" dirty="0" smtClean="0"/>
              <a:t>Светодиодные индикаторы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4736" y="2149618"/>
            <a:ext cx="3645456" cy="2784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17" y="1959707"/>
            <a:ext cx="3094513" cy="316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307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609" y="184118"/>
            <a:ext cx="7887383" cy="9922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849" y="1744665"/>
            <a:ext cx="4798306" cy="351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00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Внешний </a:t>
            </a:r>
            <a:r>
              <a:rPr lang="ru-RU" b="1" dirty="0" smtClean="0">
                <a:solidFill>
                  <a:srgbClr val="FF0000"/>
                </a:solidFill>
              </a:rPr>
              <a:t>вид тиристора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1"/>
            <a:ext cx="9144000" cy="345638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Элементы </a:t>
            </a:r>
            <a:r>
              <a:rPr lang="ru-RU" dirty="0"/>
              <a:t>времен Советского Союза — металлические, </a:t>
            </a:r>
            <a:r>
              <a:rPr lang="ru-RU" dirty="0" smtClean="0"/>
              <a:t>с </a:t>
            </a:r>
            <a:r>
              <a:rPr lang="ru-RU" dirty="0"/>
              <a:t>тремя выводами. Два вывода — катод и управляющий </a:t>
            </a:r>
            <a:r>
              <a:rPr lang="ru-RU" dirty="0" smtClean="0"/>
              <a:t>электрод с одной стороны. Электрод </a:t>
            </a:r>
            <a:r>
              <a:rPr lang="ru-RU" dirty="0"/>
              <a:t>управления меньше по размерам. Анод может находиться с противоположной стороны от катода, или торчать вбок из-под шайбы, </a:t>
            </a:r>
            <a:r>
              <a:rPr lang="ru-RU" dirty="0" smtClean="0"/>
              <a:t>на </a:t>
            </a:r>
            <a:r>
              <a:rPr lang="ru-RU" dirty="0"/>
              <a:t>корпусе. Современные </a:t>
            </a:r>
            <a:r>
              <a:rPr lang="ru-RU" dirty="0" smtClean="0"/>
              <a:t>тиристоры это </a:t>
            </a:r>
            <a:r>
              <a:rPr lang="ru-RU" dirty="0"/>
              <a:t>небольшой пластиковый прямоугольник с металлической пластиной сверху и тремя выводами-ножками </a:t>
            </a:r>
            <a:r>
              <a:rPr lang="ru-RU" dirty="0" smtClean="0"/>
              <a:t>снизу. В </a:t>
            </a:r>
            <a:r>
              <a:rPr lang="ru-RU" dirty="0"/>
              <a:t>описании </a:t>
            </a:r>
            <a:r>
              <a:rPr lang="ru-RU" dirty="0" smtClean="0"/>
              <a:t>указаны какой </a:t>
            </a:r>
            <a:r>
              <a:rPr lang="ru-RU" dirty="0"/>
              <a:t>из выводов </a:t>
            </a:r>
            <a:r>
              <a:rPr lang="ru-RU" dirty="0" smtClean="0"/>
              <a:t>А,  К </a:t>
            </a:r>
            <a:r>
              <a:rPr lang="ru-RU" dirty="0"/>
              <a:t>и </a:t>
            </a:r>
            <a:r>
              <a:rPr lang="ru-RU" dirty="0" smtClean="0"/>
              <a:t>УЭ. </a:t>
            </a:r>
            <a:endParaRPr lang="ru-RU" dirty="0"/>
          </a:p>
        </p:txBody>
      </p:sp>
      <p:pic>
        <p:nvPicPr>
          <p:cNvPr id="4098" name="Picture 2" descr="Два вида тиристоров - современные и советские, обозначение на схем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3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856984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141" y="4580731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Тиристор можно представляют </a:t>
            </a:r>
            <a:r>
              <a:rPr lang="ru-RU" sz="3600" dirty="0"/>
              <a:t>в виде </a:t>
            </a:r>
            <a:r>
              <a:rPr lang="ru-RU" sz="3600" b="1" dirty="0"/>
              <a:t>двух транзисторов</a:t>
            </a:r>
            <a:r>
              <a:rPr lang="ru-RU" sz="3600" dirty="0"/>
              <a:t>, связанных между собой, каждый из которых работает в </a:t>
            </a:r>
            <a:r>
              <a:rPr lang="ru-RU" sz="3600" u="sng" dirty="0"/>
              <a:t>активном режиме.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96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Принцип </a:t>
            </a:r>
            <a:r>
              <a:rPr lang="ru-RU" b="1" dirty="0" smtClean="0">
                <a:solidFill>
                  <a:srgbClr val="FF0000"/>
                </a:solidFill>
              </a:rPr>
              <a:t>работы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3"/>
            <a:ext cx="9144000" cy="25922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По </a:t>
            </a:r>
            <a:r>
              <a:rPr lang="ru-RU" dirty="0"/>
              <a:t>принципу действия, тиристор можно </a:t>
            </a:r>
            <a:r>
              <a:rPr lang="ru-RU" dirty="0" smtClean="0"/>
              <a:t>сравнить </a:t>
            </a:r>
            <a:r>
              <a:rPr lang="ru-RU" dirty="0"/>
              <a:t>с диодом. Пропускать ток он будет в одном направлении — от анода к катоду, но происходить это будет только в состоянии «</a:t>
            </a:r>
            <a:r>
              <a:rPr lang="ru-RU" u="sng" dirty="0"/>
              <a:t>открыто</a:t>
            </a:r>
            <a:r>
              <a:rPr lang="ru-RU" dirty="0"/>
              <a:t>».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Если </a:t>
            </a:r>
            <a:r>
              <a:rPr lang="ru-RU" dirty="0"/>
              <a:t>сравнивать с </a:t>
            </a:r>
            <a:r>
              <a:rPr lang="ru-RU" dirty="0" smtClean="0"/>
              <a:t>диодом то </a:t>
            </a:r>
            <a:r>
              <a:rPr lang="ru-RU" u="sng" dirty="0" smtClean="0"/>
              <a:t>есть существенные отличия в </a:t>
            </a:r>
            <a:r>
              <a:rPr lang="ru-RU" u="sng" dirty="0"/>
              <a:t>выходном </a:t>
            </a:r>
            <a:r>
              <a:rPr lang="ru-RU" u="sng" dirty="0" smtClean="0"/>
              <a:t>напряжении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9036496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19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Принцип работы тиристора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r>
              <a:rPr lang="ru-RU" dirty="0" smtClean="0"/>
              <a:t>Стартовое </a:t>
            </a:r>
            <a:r>
              <a:rPr lang="ru-RU" dirty="0"/>
              <a:t>состояние элемента — закрыто. «Сигналом» к переходу в состояние «открыто» является появление напряжения между анодом и управляющим выводом. </a:t>
            </a:r>
            <a:endParaRPr lang="ru-RU" dirty="0" smtClean="0"/>
          </a:p>
          <a:p>
            <a:r>
              <a:rPr lang="ru-RU" dirty="0" smtClean="0"/>
              <a:t>Вернуть </a:t>
            </a:r>
            <a:r>
              <a:rPr lang="ru-RU" dirty="0"/>
              <a:t>тиристор в состояние «закрыто» можно двумя способами</a:t>
            </a:r>
            <a:r>
              <a:rPr lang="ru-RU" dirty="0" smtClean="0"/>
              <a:t>:</a:t>
            </a:r>
            <a:endParaRPr lang="ru-RU" dirty="0"/>
          </a:p>
          <a:p>
            <a:pPr marL="1619250"/>
            <a:r>
              <a:rPr lang="ru-RU" dirty="0"/>
              <a:t>снять нагрузку;</a:t>
            </a:r>
          </a:p>
          <a:p>
            <a:pPr marL="1619250"/>
            <a:r>
              <a:rPr lang="ru-RU" dirty="0"/>
              <a:t>уменьшить ток ниже тока удержания (одна из технических характеристик).</a:t>
            </a:r>
          </a:p>
        </p:txBody>
      </p:sp>
    </p:spTree>
    <p:extLst>
      <p:ext uri="{BB962C8B-B14F-4D97-AF65-F5344CB8AC3E}">
        <p14:creationId xmlns:p14="http://schemas.microsoft.com/office/powerpoint/2010/main" val="227763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Работа тиристора </a:t>
            </a:r>
            <a:r>
              <a:rPr lang="ru-RU" sz="2800" b="1" dirty="0">
                <a:solidFill>
                  <a:srgbClr val="FF0000"/>
                </a:solidFill>
              </a:rPr>
              <a:t>в схемах с постоянным </a:t>
            </a:r>
            <a:r>
              <a:rPr lang="ru-RU" sz="2800" b="1" dirty="0" smtClean="0">
                <a:solidFill>
                  <a:srgbClr val="FF0000"/>
                </a:solidFill>
              </a:rPr>
              <a:t>напряжением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После </a:t>
            </a:r>
            <a:r>
              <a:rPr lang="ru-RU" dirty="0"/>
              <a:t>кратковременного появления напряжения между анодом и управляющим выводом, элемент переходит в состояние </a:t>
            </a:r>
            <a:r>
              <a:rPr lang="ru-RU" u="sng" dirty="0">
                <a:solidFill>
                  <a:srgbClr val="00B050"/>
                </a:solidFill>
              </a:rPr>
              <a:t>«открыто</a:t>
            </a:r>
            <a:r>
              <a:rPr lang="ru-RU" u="sng" dirty="0" smtClean="0">
                <a:solidFill>
                  <a:srgbClr val="00B050"/>
                </a:solidFill>
              </a:rPr>
              <a:t>».</a:t>
            </a:r>
          </a:p>
          <a:p>
            <a:pPr marL="0" indent="0" algn="ctr">
              <a:buNone/>
            </a:pPr>
            <a:r>
              <a:rPr lang="ru-RU" u="sng" dirty="0" smtClean="0"/>
              <a:t>Далее </a:t>
            </a:r>
            <a:r>
              <a:rPr lang="ru-RU" u="sng" dirty="0"/>
              <a:t>может быть два варианта развития событий</a:t>
            </a:r>
            <a:r>
              <a:rPr lang="ru-RU" dirty="0" smtClean="0"/>
              <a:t>:</a:t>
            </a:r>
            <a:endParaRPr lang="ru-RU" dirty="0"/>
          </a:p>
          <a:p>
            <a:pPr algn="just"/>
            <a:r>
              <a:rPr lang="ru-RU" b="1" u="sng" dirty="0"/>
              <a:t>Состояние «открыто» </a:t>
            </a:r>
            <a:r>
              <a:rPr lang="ru-RU" dirty="0"/>
              <a:t>держится даже после того, как напряжение анод-выход управления пропало. Такое возможно если напряжение, поданное на анод-управляющий вывод,  выше чем </a:t>
            </a:r>
            <a:r>
              <a:rPr lang="ru-RU" dirty="0" err="1"/>
              <a:t>неотпирающее</a:t>
            </a:r>
            <a:r>
              <a:rPr lang="ru-RU" dirty="0"/>
              <a:t> </a:t>
            </a:r>
            <a:r>
              <a:rPr lang="ru-RU" dirty="0" smtClean="0"/>
              <a:t>напряжение. Прекращается </a:t>
            </a:r>
            <a:r>
              <a:rPr lang="ru-RU" dirty="0"/>
              <a:t>прохождение тока через тиристор, фактически только разрывом цепи или выключением источника питания. </a:t>
            </a:r>
            <a:r>
              <a:rPr lang="ru-RU" dirty="0" smtClean="0"/>
              <a:t>После </a:t>
            </a:r>
            <a:r>
              <a:rPr lang="ru-RU" dirty="0"/>
              <a:t>восстановления цепи, ток не течет до тех пор, пока на анод-управляющий вывод снова не подадут напряжение.</a:t>
            </a:r>
          </a:p>
          <a:p>
            <a:pPr algn="just"/>
            <a:r>
              <a:rPr lang="ru-RU" b="1" u="sng" dirty="0" smtClean="0"/>
              <a:t>Состояние </a:t>
            </a:r>
            <a:r>
              <a:rPr lang="ru-RU" b="1" u="sng" dirty="0"/>
              <a:t>«</a:t>
            </a:r>
            <a:r>
              <a:rPr lang="ru-RU" b="1" u="sng" dirty="0" smtClean="0"/>
              <a:t>закрыто»</a:t>
            </a:r>
            <a:r>
              <a:rPr lang="ru-RU" dirty="0" smtClean="0"/>
              <a:t> после </a:t>
            </a:r>
            <a:r>
              <a:rPr lang="ru-RU" dirty="0"/>
              <a:t>снятия </a:t>
            </a:r>
            <a:r>
              <a:rPr lang="ru-RU" dirty="0" smtClean="0"/>
              <a:t>напряжения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3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6222</TotalTime>
  <Words>1850</Words>
  <Application>Microsoft Office PowerPoint</Application>
  <PresentationFormat>Экран (4:3)</PresentationFormat>
  <Paragraphs>231</Paragraphs>
  <Slides>49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3" baseType="lpstr">
      <vt:lpstr>Arial</vt:lpstr>
      <vt:lpstr>Calibri</vt:lpstr>
      <vt:lpstr>Times New Roman</vt:lpstr>
      <vt:lpstr>Тема Office</vt:lpstr>
      <vt:lpstr>ТИРИСТОРЫ</vt:lpstr>
      <vt:lpstr>Презентация PowerPoint</vt:lpstr>
      <vt:lpstr>Презентация PowerPoint</vt:lpstr>
      <vt:lpstr>Устройство тиристора</vt:lpstr>
      <vt:lpstr>Внешний вид тиристора </vt:lpstr>
      <vt:lpstr>Презентация PowerPoint</vt:lpstr>
      <vt:lpstr>Принцип работы</vt:lpstr>
      <vt:lpstr>Принцип работы тиристора</vt:lpstr>
      <vt:lpstr>Работа тиристора в схемах с постоянным напряжением</vt:lpstr>
      <vt:lpstr>В схемах постоянного тока есть два варианта использования тиристора — с удержанием открытого состояния и без.  </vt:lpstr>
      <vt:lpstr>Работа тиристора в схемах с переменным напряжением </vt:lpstr>
      <vt:lpstr>    Проверка работоспособности тиристора  Проверить тиристор можно либо при помощи мультиметра, либо создав простенькую проверочную схему. Если при прозвонке иметь перед иметь информацию о технических характеристиках, можно проверить сопротивление переходов</vt:lpstr>
      <vt:lpstr>Прозвонка мультиметром  Переводим прибор в режим прозвонки</vt:lpstr>
      <vt:lpstr>Виды тиристоров и их особые свойства</vt:lpstr>
      <vt:lpstr>Презентация PowerPoint</vt:lpstr>
      <vt:lpstr>Презентация PowerPoint</vt:lpstr>
      <vt:lpstr>Классификакция по проводимости</vt:lpstr>
      <vt:lpstr>Презентация PowerPoint</vt:lpstr>
      <vt:lpstr>Классификация по особым режимам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тиристоров</vt:lpstr>
      <vt:lpstr>Презентация PowerPoint</vt:lpstr>
      <vt:lpstr>Фотоэлектрические приборы. Основные теоретические сведения.</vt:lpstr>
      <vt:lpstr>Презентация PowerPoint</vt:lpstr>
      <vt:lpstr>Устройство и условное графическое обозначение электронного фотоэлемента</vt:lpstr>
      <vt:lpstr>Схема включения электронного фотоэлемента</vt:lpstr>
      <vt:lpstr>Энергетическая характеристика фототока электронного фотоэлемента</vt:lpstr>
      <vt:lpstr>Устройство отоэлектронного умножителя</vt:lpstr>
      <vt:lpstr>Фотоэлектронные приборы с внутренним фотоэффектом. </vt:lpstr>
      <vt:lpstr>Устройство и схема включения фоторезистора</vt:lpstr>
      <vt:lpstr>Энергетическая характеристика фототока фоторезистора</vt:lpstr>
      <vt:lpstr>Вольт-амперные характеристики фоторезистора</vt:lpstr>
      <vt:lpstr>Фоторезистор + и -</vt:lpstr>
      <vt:lpstr>Оптроны.Определение</vt:lpstr>
      <vt:lpstr>Классификация и характеристики устройств отображения информации</vt:lpstr>
      <vt:lpstr>Основные параметры УОИ</vt:lpstr>
      <vt:lpstr>Газоразрядные индикаторы</vt:lpstr>
      <vt:lpstr>Газоразрядные индикаторы</vt:lpstr>
      <vt:lpstr>Газоразрядные индикаторы</vt:lpstr>
      <vt:lpstr>Электролюминесцентные индикаторы (ЭЛИ) </vt:lpstr>
      <vt:lpstr>Электролюминесцентные индикаторы (ЭЛИ) </vt:lpstr>
      <vt:lpstr>Светодиодные индикаторы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ТИРИСТОРЫ</dc:title>
  <dc:creator>яяя</dc:creator>
  <cp:lastModifiedBy>Ahtyamov AR</cp:lastModifiedBy>
  <cp:revision>26</cp:revision>
  <dcterms:created xsi:type="dcterms:W3CDTF">2019-03-01T05:38:43Z</dcterms:created>
  <dcterms:modified xsi:type="dcterms:W3CDTF">2020-03-18T07:04:15Z</dcterms:modified>
</cp:coreProperties>
</file>